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85" r:id="rId3"/>
    <p:sldId id="394" r:id="rId4"/>
    <p:sldId id="395" r:id="rId5"/>
    <p:sldId id="396" r:id="rId6"/>
    <p:sldId id="384" r:id="rId7"/>
    <p:sldId id="397" r:id="rId8"/>
    <p:sldId id="399" r:id="rId9"/>
    <p:sldId id="404" r:id="rId10"/>
    <p:sldId id="403" r:id="rId11"/>
    <p:sldId id="386" r:id="rId12"/>
    <p:sldId id="398" r:id="rId13"/>
    <p:sldId id="406" r:id="rId14"/>
    <p:sldId id="40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D2EC"/>
    <a:srgbClr val="9EC3E6"/>
    <a:srgbClr val="1F05DF"/>
    <a:srgbClr val="0E09DB"/>
    <a:srgbClr val="0D38D7"/>
    <a:srgbClr val="3D0DD7"/>
    <a:srgbClr val="3517CD"/>
    <a:srgbClr val="67EBAC"/>
    <a:srgbClr val="BB8CC6"/>
    <a:srgbClr val="8CA7C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2" autoAdjust="0"/>
    <p:restoredTop sz="94660"/>
  </p:normalViewPr>
  <p:slideViewPr>
    <p:cSldViewPr snapToGrid="0">
      <p:cViewPr>
        <p:scale>
          <a:sx n="50" d="100"/>
          <a:sy n="50" d="100"/>
        </p:scale>
        <p:origin x="1814" y="7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jpeg>
</file>

<file path=ppt/media/image11.jpeg>
</file>

<file path=ppt/media/image12.jpeg>
</file>

<file path=ppt/media/image2.png>
</file>

<file path=ppt/media/image3.png>
</file>

<file path=ppt/media/image4.pn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60F85D-7C36-40C1-A188-797C01F0FF46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C7FD21-2513-4623-8327-9B53E63E0D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09867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2019/7/14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DF77034-6825-479F-A7DF-7843D1EE77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10" b="89980" l="10000" r="90000">
                        <a14:foregroundMark x1="27734" y1="9818" x2="27734" y2="7389"/>
                        <a14:foregroundMark x1="29766" y1="3138" x2="29844" y2="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3761" y="-84137"/>
            <a:ext cx="8330938" cy="6430443"/>
          </a:xfrm>
          <a:prstGeom prst="rect">
            <a:avLst/>
          </a:prstGeom>
          <a:scene3d>
            <a:camera prst="orthographicFront">
              <a:rot lat="0" lon="21299992" rev="0"/>
            </a:camera>
            <a:lightRig rig="threePt" dir="t"/>
          </a:scene3d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428A05EC-DA39-48A0-AA85-5F756A7158AD}"/>
              </a:ext>
            </a:extLst>
          </p:cNvPr>
          <p:cNvSpPr/>
          <p:nvPr/>
        </p:nvSpPr>
        <p:spPr>
          <a:xfrm rot="1718930">
            <a:off x="-818761" y="-2764154"/>
            <a:ext cx="6776147" cy="10378284"/>
          </a:xfrm>
          <a:prstGeom prst="rect">
            <a:avLst/>
          </a:prstGeom>
          <a:gradFill>
            <a:gsLst>
              <a:gs pos="0">
                <a:schemeClr val="tx1"/>
              </a:gs>
              <a:gs pos="50000">
                <a:schemeClr val="tx1">
                  <a:alpha val="96000"/>
                </a:schemeClr>
              </a:gs>
              <a:gs pos="77000">
                <a:schemeClr val="tx1">
                  <a:lumMod val="95000"/>
                  <a:lumOff val="5000"/>
                  <a:alpha val="81000"/>
                </a:schemeClr>
              </a:gs>
              <a:gs pos="100000">
                <a:schemeClr val="bg1"/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17E96A55-2CFE-4F72-8EA2-B3110E428A61}"/>
              </a:ext>
            </a:extLst>
          </p:cNvPr>
          <p:cNvSpPr/>
          <p:nvPr/>
        </p:nvSpPr>
        <p:spPr>
          <a:xfrm>
            <a:off x="351093" y="1999488"/>
            <a:ext cx="5019435" cy="97536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8BDC04-A2A1-41C2-9049-003413AAAC29}"/>
              </a:ext>
            </a:extLst>
          </p:cNvPr>
          <p:cNvSpPr txBox="1"/>
          <p:nvPr/>
        </p:nvSpPr>
        <p:spPr>
          <a:xfrm>
            <a:off x="1080759" y="2134260"/>
            <a:ext cx="3441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bg1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基于主动学习模型的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9A11D2C2-8B3F-4BA1-8AC4-362A39ACFE87}"/>
              </a:ext>
            </a:extLst>
          </p:cNvPr>
          <p:cNvSpPr/>
          <p:nvPr/>
        </p:nvSpPr>
        <p:spPr>
          <a:xfrm>
            <a:off x="250457" y="1337099"/>
            <a:ext cx="193514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800" dirty="0">
                <a:solidFill>
                  <a:prstClr val="white"/>
                </a:solidFill>
                <a:latin typeface="Agency FB" panose="020B0503020202020204" pitchFamily="34" charset="0"/>
              </a:rPr>
              <a:t>AIO-Care</a:t>
            </a:r>
            <a:endParaRPr lang="zh-CN" altLang="en-US" sz="4800" dirty="0"/>
          </a:p>
        </p:txBody>
      </p:sp>
      <p:sp>
        <p:nvSpPr>
          <p:cNvPr id="25" name="矩形 24">
            <a:extLst>
              <a:ext uri="{FF2B5EF4-FFF2-40B4-BE49-F238E27FC236}">
                <a16:creationId xmlns:a16="http://schemas.microsoft.com/office/drawing/2014/main" id="{CC935AC0-6D11-40AC-A8A4-C852AF318288}"/>
              </a:ext>
            </a:extLst>
          </p:cNvPr>
          <p:cNvSpPr/>
          <p:nvPr/>
        </p:nvSpPr>
        <p:spPr>
          <a:xfrm>
            <a:off x="2079848" y="2514060"/>
            <a:ext cx="341632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zh-CN" altLang="en-US" sz="4200" dirty="0">
                <a:solidFill>
                  <a:prstClr val="white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智慧助老管家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A4678EA-967D-4EC5-AB7B-0BF1AEC20EF7}"/>
              </a:ext>
            </a:extLst>
          </p:cNvPr>
          <p:cNvSpPr txBox="1"/>
          <p:nvPr/>
        </p:nvSpPr>
        <p:spPr>
          <a:xfrm>
            <a:off x="2849035" y="5586691"/>
            <a:ext cx="16727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800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老年人</a:t>
            </a:r>
            <a:endParaRPr lang="zh-CN" altLang="en-US" sz="3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8F2CD75E-02C1-4001-894F-1960F2B562E7}"/>
              </a:ext>
            </a:extLst>
          </p:cNvPr>
          <p:cNvSpPr/>
          <p:nvPr/>
        </p:nvSpPr>
        <p:spPr>
          <a:xfrm>
            <a:off x="4525778" y="5586691"/>
            <a:ext cx="3595856" cy="6771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800" dirty="0">
                <a:solidFill>
                  <a:prstClr val="black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的贴身安全管家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C150FE-8A57-4745-A9FE-39267DA07ABC}"/>
              </a:ext>
            </a:extLst>
          </p:cNvPr>
          <p:cNvSpPr txBox="1"/>
          <p:nvPr/>
        </p:nvSpPr>
        <p:spPr>
          <a:xfrm>
            <a:off x="293526" y="4171672"/>
            <a:ext cx="52877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No36 </a:t>
            </a:r>
            <a:r>
              <a:rPr lang="zh-CN" altLang="en-US" sz="2400" dirty="0">
                <a:solidFill>
                  <a:schemeClr val="bg1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：刘斯豪 林宇轩 </a:t>
            </a:r>
            <a:endParaRPr lang="en-US" altLang="zh-CN" sz="2400" dirty="0">
              <a:solidFill>
                <a:schemeClr val="bg1"/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	   </a:t>
            </a:r>
            <a:r>
              <a:rPr lang="zh-CN" altLang="en-US" sz="2400" dirty="0">
                <a:solidFill>
                  <a:schemeClr val="bg1"/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李蕊  孙少策</a:t>
            </a:r>
          </a:p>
        </p:txBody>
      </p:sp>
    </p:spTree>
    <p:extLst>
      <p:ext uri="{BB962C8B-B14F-4D97-AF65-F5344CB8AC3E}">
        <p14:creationId xmlns:p14="http://schemas.microsoft.com/office/powerpoint/2010/main" val="20266085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764721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用户画像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884363" y="697145"/>
            <a:ext cx="4963218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老年人的贴心安全管家。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1FABF8B-A2CC-44F3-AD42-0A7DA46E2AEF}"/>
              </a:ext>
            </a:extLst>
          </p:cNvPr>
          <p:cNvSpPr/>
          <p:nvPr/>
        </p:nvSpPr>
        <p:spPr>
          <a:xfrm>
            <a:off x="505701" y="1600669"/>
            <a:ext cx="1380526" cy="1380526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35B59C1-1FDB-4B38-8760-ACE2E6961924}"/>
              </a:ext>
            </a:extLst>
          </p:cNvPr>
          <p:cNvSpPr/>
          <p:nvPr/>
        </p:nvSpPr>
        <p:spPr>
          <a:xfrm>
            <a:off x="590670" y="216093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适用场景</a:t>
            </a: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9E62475F-B869-41B5-914E-A11E87ED6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2473353" y="2017043"/>
            <a:ext cx="5829960" cy="37317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F731373D-5C58-48F4-8F08-03C06C265C53}"/>
              </a:ext>
            </a:extLst>
          </p:cNvPr>
          <p:cNvSpPr/>
          <p:nvPr/>
        </p:nvSpPr>
        <p:spPr>
          <a:xfrm>
            <a:off x="2073535" y="6160855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家中老人独处</a:t>
            </a:r>
            <a:endParaRPr lang="en-US" altLang="zh-CN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59D2F983-9C34-40E2-AEE7-2823F8593BD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54"/>
          <a:stretch/>
        </p:blipFill>
        <p:spPr>
          <a:xfrm>
            <a:off x="1347608" y="3429000"/>
            <a:ext cx="3021514" cy="26029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CC483E78-7982-440E-9CF0-AE738118D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46" t="61150" r="17727" b="1181"/>
          <a:stretch/>
        </p:blipFill>
        <p:spPr>
          <a:xfrm>
            <a:off x="4857411" y="3429000"/>
            <a:ext cx="2993236" cy="2583317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3" name="矩形 22">
            <a:extLst>
              <a:ext uri="{FF2B5EF4-FFF2-40B4-BE49-F238E27FC236}">
                <a16:creationId xmlns:a16="http://schemas.microsoft.com/office/drawing/2014/main" id="{E7D2EF27-40FE-44F6-A306-796C290B16A3}"/>
              </a:ext>
            </a:extLst>
          </p:cNvPr>
          <p:cNvSpPr/>
          <p:nvPr/>
        </p:nvSpPr>
        <p:spPr>
          <a:xfrm>
            <a:off x="5500238" y="6158905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养老院减员管理</a:t>
            </a:r>
            <a:endParaRPr lang="en-US" altLang="zh-CN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F267B969-05DF-4DCB-B784-67CD48EE36EB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451" b="26175"/>
          <a:stretch/>
        </p:blipFill>
        <p:spPr>
          <a:xfrm>
            <a:off x="8338936" y="3429000"/>
            <a:ext cx="3021514" cy="260299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26" name="矩形 25">
            <a:extLst>
              <a:ext uri="{FF2B5EF4-FFF2-40B4-BE49-F238E27FC236}">
                <a16:creationId xmlns:a16="http://schemas.microsoft.com/office/drawing/2014/main" id="{B3867FC1-5B5A-455A-A71D-36BEC795DF0A}"/>
              </a:ext>
            </a:extLst>
          </p:cNvPr>
          <p:cNvSpPr/>
          <p:nvPr/>
        </p:nvSpPr>
        <p:spPr>
          <a:xfrm>
            <a:off x="8949446" y="6158905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政府社区化养老管理</a:t>
            </a:r>
            <a:endParaRPr lang="en-US" altLang="zh-CN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537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12C6915-5AF0-460C-BAE6-B69D26BDB9F6}"/>
              </a:ext>
            </a:extLst>
          </p:cNvPr>
          <p:cNvSpPr/>
          <p:nvPr/>
        </p:nvSpPr>
        <p:spPr>
          <a:xfrm>
            <a:off x="187" y="0"/>
            <a:ext cx="12191627" cy="475255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70" dirty="0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4A33A-6C5D-4984-B11F-B4C085888C76}"/>
              </a:ext>
            </a:extLst>
          </p:cNvPr>
          <p:cNvSpPr txBox="1"/>
          <p:nvPr/>
        </p:nvSpPr>
        <p:spPr>
          <a:xfrm>
            <a:off x="4981349" y="5796225"/>
            <a:ext cx="2144690" cy="87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zh-CN" altLang="en-US" sz="254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商业模式</a:t>
            </a:r>
            <a:endParaRPr lang="en-US" altLang="zh-CN" sz="254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zh-CN" altLang="en-US" sz="254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竞品优势</a:t>
            </a:r>
            <a:r>
              <a:rPr lang="en-US" altLang="zh-CN" sz="254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 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CFCAD04-FECC-4BC7-86CB-28054E5D75CD}"/>
              </a:ext>
            </a:extLst>
          </p:cNvPr>
          <p:cNvGrpSpPr/>
          <p:nvPr/>
        </p:nvGrpSpPr>
        <p:grpSpPr>
          <a:xfrm>
            <a:off x="1461094" y="855508"/>
            <a:ext cx="9323929" cy="2913960"/>
            <a:chOff x="2070634" y="1212563"/>
            <a:chExt cx="13215374" cy="413013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4C04EA0-583E-4283-965E-A54E9C55A801}"/>
                </a:ext>
              </a:extLst>
            </p:cNvPr>
            <p:cNvSpPr txBox="1"/>
            <p:nvPr/>
          </p:nvSpPr>
          <p:spPr>
            <a:xfrm>
              <a:off x="2949311" y="1212563"/>
              <a:ext cx="11381312" cy="4124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1711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怎么利用</a:t>
              </a:r>
              <a:endParaRPr lang="en-US" altLang="zh-CN" sz="11711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endParaRPr>
            </a:p>
            <a:p>
              <a:pPr algn="dist"/>
              <a:r>
                <a:rPr lang="zh-CN" altLang="en-US" sz="6600" dirty="0">
                  <a:solidFill>
                    <a:prstClr val="white"/>
                  </a:soli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智慧助老管家</a:t>
              </a:r>
              <a:endParaRPr lang="en-US" altLang="zh-CN" sz="6208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E5C00A-4ADB-455E-AAF3-F27B6432AE7A}"/>
                </a:ext>
              </a:extLst>
            </p:cNvPr>
            <p:cNvSpPr/>
            <p:nvPr/>
          </p:nvSpPr>
          <p:spPr>
            <a:xfrm>
              <a:off x="2070634" y="3571591"/>
              <a:ext cx="1461543" cy="14233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5926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「</a:t>
              </a:r>
              <a:endParaRPr lang="zh-CN" altLang="en-US" sz="5926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7E521D8-BC8B-4EA5-A627-5F04080FB1D0}"/>
                </a:ext>
              </a:extLst>
            </p:cNvPr>
            <p:cNvSpPr/>
            <p:nvPr/>
          </p:nvSpPr>
          <p:spPr>
            <a:xfrm>
              <a:off x="13588344" y="3919313"/>
              <a:ext cx="1697664" cy="142338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5926" dirty="0">
                  <a:solidFill>
                    <a:prstClr val="white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 」</a:t>
              </a:r>
              <a:endParaRPr lang="zh-CN" altLang="en-US" sz="1270" dirty="0"/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CF5AC3A2-212B-4D20-9642-EAF9A71DCC1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27" t="26999" r="33053" b="34534"/>
          <a:stretch/>
        </p:blipFill>
        <p:spPr>
          <a:xfrm>
            <a:off x="5573795" y="4123141"/>
            <a:ext cx="1031172" cy="1356285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210D99CD-85A2-45EC-BB51-9E9820C64882}"/>
              </a:ext>
            </a:extLst>
          </p:cNvPr>
          <p:cNvSpPr/>
          <p:nvPr/>
        </p:nvSpPr>
        <p:spPr>
          <a:xfrm>
            <a:off x="5259458" y="3806342"/>
            <a:ext cx="1673085" cy="1673085"/>
          </a:xfrm>
          <a:prstGeom prst="ellipse">
            <a:avLst/>
          </a:prstGeom>
          <a:noFill/>
          <a:ln w="76200">
            <a:gradFill>
              <a:gsLst>
                <a:gs pos="40000">
                  <a:srgbClr val="383838">
                    <a:alpha val="0"/>
                  </a:srgbClr>
                </a:gs>
                <a:gs pos="53000">
                  <a:schemeClr val="accent1">
                    <a:lumMod val="45000"/>
                    <a:lumOff val="55000"/>
                    <a:alpha val="0"/>
                  </a:schemeClr>
                </a:gs>
                <a:gs pos="73000">
                  <a:schemeClr val="accent1">
                    <a:lumMod val="95000"/>
                    <a:lumOff val="5000"/>
                  </a:schemeClr>
                </a:gs>
                <a:gs pos="100000">
                  <a:schemeClr val="tx2">
                    <a:lumMod val="91000"/>
                    <a:lumOff val="9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13">
              <a:defRPr/>
            </a:pPr>
            <a:endParaRPr lang="zh-CN" altLang="en-US">
              <a:solidFill>
                <a:schemeClr val="tx1"/>
              </a:solidFill>
              <a:latin typeface="Arial"/>
              <a:ea typeface="微软雅黑 Light"/>
            </a:endParaRPr>
          </a:p>
        </p:txBody>
      </p:sp>
    </p:spTree>
    <p:extLst>
      <p:ext uri="{BB962C8B-B14F-4D97-AF65-F5344CB8AC3E}">
        <p14:creationId xmlns:p14="http://schemas.microsoft.com/office/powerpoint/2010/main" val="3079286363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E61A1DF-19C3-4053-9230-6703D23F6436}"/>
              </a:ext>
            </a:extLst>
          </p:cNvPr>
          <p:cNvSpPr/>
          <p:nvPr/>
        </p:nvSpPr>
        <p:spPr>
          <a:xfrm>
            <a:off x="505701" y="1020506"/>
            <a:ext cx="194987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40" dirty="0">
                <a:solidFill>
                  <a:schemeClr val="tx1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SWOT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6FF032-7601-46B3-AA5B-7E4548E05628}"/>
              </a:ext>
            </a:extLst>
          </p:cNvPr>
          <p:cNvSpPr/>
          <p:nvPr/>
        </p:nvSpPr>
        <p:spPr>
          <a:xfrm>
            <a:off x="505701" y="1020506"/>
            <a:ext cx="207955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40" dirty="0">
                <a:solidFill>
                  <a:schemeClr val="tx1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盈利模式</a:t>
            </a:r>
            <a:endParaRPr lang="en-US" altLang="zh-CN" sz="254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23FBF58-DD71-40B4-9DE1-5FA43C663056}"/>
              </a:ext>
            </a:extLst>
          </p:cNvPr>
          <p:cNvSpPr txBox="1"/>
          <p:nvPr/>
        </p:nvSpPr>
        <p:spPr>
          <a:xfrm>
            <a:off x="3010852" y="1020506"/>
            <a:ext cx="6266459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面向未来的又一轮全新生态机遇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37781A6D-0806-4DF1-8F85-E8E9A45209E4}"/>
              </a:ext>
            </a:extLst>
          </p:cNvPr>
          <p:cNvGrpSpPr/>
          <p:nvPr/>
        </p:nvGrpSpPr>
        <p:grpSpPr>
          <a:xfrm>
            <a:off x="505700" y="2056222"/>
            <a:ext cx="3598739" cy="5277069"/>
            <a:chOff x="7785037" y="2539090"/>
            <a:chExt cx="5077399" cy="7445328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72C864EC-33BB-44CF-ABDE-0E2981B7628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438" t="100" r="25186" b="-100"/>
            <a:stretch/>
          </p:blipFill>
          <p:spPr>
            <a:xfrm>
              <a:off x="7790899" y="2539090"/>
              <a:ext cx="4726376" cy="7445328"/>
            </a:xfrm>
            <a:prstGeom prst="rect">
              <a:avLst/>
            </a:prstGeom>
          </p:spPr>
        </p:pic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1F708A5E-1E8B-42FB-B2F5-C0C4660728F5}"/>
                </a:ext>
              </a:extLst>
            </p:cNvPr>
            <p:cNvGrpSpPr/>
            <p:nvPr/>
          </p:nvGrpSpPr>
          <p:grpSpPr>
            <a:xfrm>
              <a:off x="7785037" y="2539090"/>
              <a:ext cx="5077399" cy="7445328"/>
              <a:chOff x="7807813" y="2539090"/>
              <a:chExt cx="5077399" cy="7445328"/>
            </a:xfrm>
          </p:grpSpPr>
          <p:sp>
            <p:nvSpPr>
              <p:cNvPr id="26" name="矩形 25">
                <a:extLst>
                  <a:ext uri="{FF2B5EF4-FFF2-40B4-BE49-F238E27FC236}">
                    <a16:creationId xmlns:a16="http://schemas.microsoft.com/office/drawing/2014/main" id="{1DE64236-8D61-4ADC-9BB4-FB3AC813B061}"/>
                  </a:ext>
                </a:extLst>
              </p:cNvPr>
              <p:cNvSpPr/>
              <p:nvPr/>
            </p:nvSpPr>
            <p:spPr>
              <a:xfrm>
                <a:off x="7807813" y="2539090"/>
                <a:ext cx="4726376" cy="7445328"/>
              </a:xfrm>
              <a:prstGeom prst="rect">
                <a:avLst/>
              </a:prstGeom>
              <a:gradFill>
                <a:gsLst>
                  <a:gs pos="4000">
                    <a:schemeClr val="bg1">
                      <a:lumMod val="85000"/>
                      <a:alpha val="0"/>
                    </a:schemeClr>
                  </a:gs>
                  <a:gs pos="61000">
                    <a:schemeClr val="tx1">
                      <a:lumMod val="85000"/>
                      <a:lumOff val="15000"/>
                      <a:alpha val="50000"/>
                    </a:schemeClr>
                  </a:gs>
                  <a:gs pos="30000">
                    <a:schemeClr val="bg1">
                      <a:lumMod val="75000"/>
                      <a:alpha val="41000"/>
                    </a:schemeClr>
                  </a:gs>
                  <a:gs pos="10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70" dirty="0"/>
              </a:p>
            </p:txBody>
          </p:sp>
          <p:sp>
            <p:nvSpPr>
              <p:cNvPr id="19" name="文本框 18">
                <a:extLst>
                  <a:ext uri="{FF2B5EF4-FFF2-40B4-BE49-F238E27FC236}">
                    <a16:creationId xmlns:a16="http://schemas.microsoft.com/office/drawing/2014/main" id="{AB60E07C-6C1D-4708-B29B-409E2A75A063}"/>
                  </a:ext>
                </a:extLst>
              </p:cNvPr>
              <p:cNvSpPr txBox="1"/>
              <p:nvPr/>
            </p:nvSpPr>
            <p:spPr>
              <a:xfrm>
                <a:off x="8089837" y="3458508"/>
                <a:ext cx="4795375" cy="12332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前期</a:t>
                </a:r>
                <a:r>
                  <a:rPr lang="en-US" altLang="zh-CN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·</a:t>
                </a:r>
                <a:r>
                  <a:rPr lang="zh-CN" altLang="en-US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套件</a:t>
                </a:r>
              </a:p>
            </p:txBody>
          </p: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64A2827D-CFEB-4F86-A463-ABD16EBBBAF7}"/>
                  </a:ext>
                </a:extLst>
              </p:cNvPr>
              <p:cNvSpPr txBox="1"/>
              <p:nvPr/>
            </p:nvSpPr>
            <p:spPr>
              <a:xfrm>
                <a:off x="7815006" y="5783266"/>
                <a:ext cx="4726376" cy="35001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104" dirty="0">
                    <a:solidFill>
                      <a:schemeClr val="bg1"/>
                    </a:solidFill>
                    <a:latin typeface="苹方 粗体" panose="020B0600000000000000" pitchFamily="34" charset="-122"/>
                    <a:ea typeface="苹方 粗体" panose="020B0600000000000000" pitchFamily="34" charset="-122"/>
                  </a:rPr>
                  <a:t>智能家居套件的独立销售，并在自愿前提下，自动为每位用户接入到云计算数据管家。</a:t>
                </a:r>
              </a:p>
            </p:txBody>
          </p:sp>
        </p:grpSp>
      </p:grp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42152A64-2982-43C3-B921-29B3DBF8EFC5}"/>
              </a:ext>
            </a:extLst>
          </p:cNvPr>
          <p:cNvGrpSpPr/>
          <p:nvPr/>
        </p:nvGrpSpPr>
        <p:grpSpPr>
          <a:xfrm>
            <a:off x="4448507" y="1816158"/>
            <a:ext cx="3575639" cy="5277069"/>
            <a:chOff x="7108411" y="2481458"/>
            <a:chExt cx="5067972" cy="7479513"/>
          </a:xfrm>
        </p:grpSpPr>
        <p:pic>
          <p:nvPicPr>
            <p:cNvPr id="72" name="图片 71">
              <a:extLst>
                <a:ext uri="{FF2B5EF4-FFF2-40B4-BE49-F238E27FC236}">
                  <a16:creationId xmlns:a16="http://schemas.microsoft.com/office/drawing/2014/main" id="{BA452FB7-5F1A-4210-BB81-D0E602030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2580" r="26840"/>
            <a:stretch/>
          </p:blipFill>
          <p:spPr>
            <a:xfrm>
              <a:off x="7115636" y="2481458"/>
              <a:ext cx="4733316" cy="6553384"/>
            </a:xfrm>
            <a:prstGeom prst="rect">
              <a:avLst/>
            </a:prstGeom>
          </p:spPr>
        </p:pic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9719054B-3722-45E8-8ACA-8716AB3F92BD}"/>
                </a:ext>
              </a:extLst>
            </p:cNvPr>
            <p:cNvSpPr/>
            <p:nvPr/>
          </p:nvSpPr>
          <p:spPr>
            <a:xfrm>
              <a:off x="7108411" y="2481458"/>
              <a:ext cx="4748077" cy="7479513"/>
            </a:xfrm>
            <a:prstGeom prst="rect">
              <a:avLst/>
            </a:prstGeom>
            <a:gradFill>
              <a:gsLst>
                <a:gs pos="4000">
                  <a:schemeClr val="bg1">
                    <a:lumMod val="85000"/>
                    <a:alpha val="0"/>
                  </a:schemeClr>
                </a:gs>
                <a:gs pos="61000">
                  <a:schemeClr val="tx1">
                    <a:lumMod val="85000"/>
                    <a:lumOff val="15000"/>
                    <a:alpha val="50000"/>
                  </a:schemeClr>
                </a:gs>
                <a:gs pos="30000">
                  <a:schemeClr val="bg1">
                    <a:lumMod val="75000"/>
                    <a:alpha val="41000"/>
                  </a:schemeClr>
                </a:gs>
                <a:gs pos="100000">
                  <a:schemeClr val="tx1">
                    <a:lumMod val="0"/>
                  </a:schemeClr>
                </a:gs>
                <a:gs pos="100000">
                  <a:srgbClr val="FFFFFF"/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70" dirty="0"/>
            </a:p>
          </p:txBody>
        </p:sp>
        <p:sp>
          <p:nvSpPr>
            <p:cNvPr id="63" name="文本框 62">
              <a:extLst>
                <a:ext uri="{FF2B5EF4-FFF2-40B4-BE49-F238E27FC236}">
                  <a16:creationId xmlns:a16="http://schemas.microsoft.com/office/drawing/2014/main" id="{DB7BE778-BD2E-412A-BFCC-09219C67B133}"/>
                </a:ext>
              </a:extLst>
            </p:cNvPr>
            <p:cNvSpPr txBox="1"/>
            <p:nvPr/>
          </p:nvSpPr>
          <p:spPr>
            <a:xfrm>
              <a:off x="7358991" y="3405097"/>
              <a:ext cx="4817392" cy="12388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5080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中期</a:t>
              </a:r>
              <a:r>
                <a:rPr lang="en-US" altLang="zh-CN" sz="5080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·</a:t>
              </a:r>
              <a:r>
                <a:rPr lang="zh-CN" altLang="en-US" sz="5080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订制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5B8941DE-F519-4A36-B4CB-55BE9E153F68}"/>
                </a:ext>
              </a:extLst>
            </p:cNvPr>
            <p:cNvSpPr txBox="1"/>
            <p:nvPr/>
          </p:nvSpPr>
          <p:spPr>
            <a:xfrm>
              <a:off x="7143068" y="6046304"/>
              <a:ext cx="4748076" cy="21620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104" dirty="0">
                  <a:solidFill>
                    <a:schemeClr val="bg1"/>
                  </a:soli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根据福利院、政府等相关机构的服务需求订制。</a:t>
              </a:r>
            </a:p>
          </p:txBody>
        </p:sp>
      </p:grpSp>
      <p:grpSp>
        <p:nvGrpSpPr>
          <p:cNvPr id="75" name="组合 74">
            <a:extLst>
              <a:ext uri="{FF2B5EF4-FFF2-40B4-BE49-F238E27FC236}">
                <a16:creationId xmlns:a16="http://schemas.microsoft.com/office/drawing/2014/main" id="{7CD717F0-D7BD-4EAD-BB20-E5272E533126}"/>
              </a:ext>
            </a:extLst>
          </p:cNvPr>
          <p:cNvGrpSpPr/>
          <p:nvPr/>
        </p:nvGrpSpPr>
        <p:grpSpPr>
          <a:xfrm>
            <a:off x="8332205" y="1990053"/>
            <a:ext cx="3608727" cy="5421025"/>
            <a:chOff x="12419737" y="3405097"/>
            <a:chExt cx="5114869" cy="7683550"/>
          </a:xfrm>
        </p:grpSpPr>
        <p:pic>
          <p:nvPicPr>
            <p:cNvPr id="74" name="图片 73">
              <a:extLst>
                <a:ext uri="{FF2B5EF4-FFF2-40B4-BE49-F238E27FC236}">
                  <a16:creationId xmlns:a16="http://schemas.microsoft.com/office/drawing/2014/main" id="{568E3A85-42AB-4E31-8DC2-AE6CCCD14B5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97" r="40663" b="23052"/>
            <a:stretch/>
          </p:blipFill>
          <p:spPr>
            <a:xfrm>
              <a:off x="12419737" y="3518354"/>
              <a:ext cx="4817392" cy="7479513"/>
            </a:xfrm>
            <a:prstGeom prst="rect">
              <a:avLst/>
            </a:prstGeom>
          </p:spPr>
        </p:pic>
        <p:grpSp>
          <p:nvGrpSpPr>
            <p:cNvPr id="67" name="组合 66">
              <a:extLst>
                <a:ext uri="{FF2B5EF4-FFF2-40B4-BE49-F238E27FC236}">
                  <a16:creationId xmlns:a16="http://schemas.microsoft.com/office/drawing/2014/main" id="{D43DDDD2-45AF-4A87-9323-DEF286B256F4}"/>
                </a:ext>
              </a:extLst>
            </p:cNvPr>
            <p:cNvGrpSpPr/>
            <p:nvPr/>
          </p:nvGrpSpPr>
          <p:grpSpPr>
            <a:xfrm>
              <a:off x="12419737" y="3405097"/>
              <a:ext cx="5114869" cy="7683550"/>
              <a:chOff x="7868272" y="1459173"/>
              <a:chExt cx="5016940" cy="7445328"/>
            </a:xfrm>
          </p:grpSpPr>
          <p:sp>
            <p:nvSpPr>
              <p:cNvPr id="68" name="矩形 67">
                <a:extLst>
                  <a:ext uri="{FF2B5EF4-FFF2-40B4-BE49-F238E27FC236}">
                    <a16:creationId xmlns:a16="http://schemas.microsoft.com/office/drawing/2014/main" id="{24D84161-540B-4E90-856D-B56627EA39B0}"/>
                  </a:ext>
                </a:extLst>
              </p:cNvPr>
              <p:cNvSpPr/>
              <p:nvPr/>
            </p:nvSpPr>
            <p:spPr>
              <a:xfrm>
                <a:off x="7868272" y="1459173"/>
                <a:ext cx="4726376" cy="7445328"/>
              </a:xfrm>
              <a:prstGeom prst="rect">
                <a:avLst/>
              </a:prstGeom>
              <a:gradFill>
                <a:gsLst>
                  <a:gs pos="4000">
                    <a:schemeClr val="bg1">
                      <a:lumMod val="85000"/>
                      <a:alpha val="0"/>
                    </a:schemeClr>
                  </a:gs>
                  <a:gs pos="61000">
                    <a:schemeClr val="tx1">
                      <a:lumMod val="85000"/>
                      <a:lumOff val="15000"/>
                      <a:alpha val="50000"/>
                    </a:schemeClr>
                  </a:gs>
                  <a:gs pos="30000">
                    <a:schemeClr val="bg1">
                      <a:lumMod val="75000"/>
                      <a:alpha val="41000"/>
                    </a:schemeClr>
                  </a:gs>
                  <a:gs pos="10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70" dirty="0"/>
              </a:p>
            </p:txBody>
          </p:sp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CF0AC5B9-30FA-4945-AC78-57AB8D6703A9}"/>
                  </a:ext>
                </a:extLst>
              </p:cNvPr>
              <p:cNvSpPr txBox="1"/>
              <p:nvPr/>
            </p:nvSpPr>
            <p:spPr>
              <a:xfrm>
                <a:off x="8089838" y="2271673"/>
                <a:ext cx="4795374" cy="12004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后期</a:t>
                </a:r>
                <a:r>
                  <a:rPr lang="en-US" altLang="zh-CN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·</a:t>
                </a:r>
                <a:r>
                  <a:rPr lang="zh-CN" altLang="en-US" sz="5080" dirty="0">
                    <a:solidFill>
                      <a:schemeClr val="bg1"/>
                    </a:solidFill>
                    <a:latin typeface="苹方 特粗" panose="020B0800000000000000" pitchFamily="34" charset="-122"/>
                    <a:ea typeface="苹方 特粗" panose="020B0800000000000000" pitchFamily="34" charset="-122"/>
                  </a:rPr>
                  <a:t>服务</a:t>
                </a:r>
              </a:p>
            </p:txBody>
          </p:sp>
          <p:sp>
            <p:nvSpPr>
              <p:cNvPr id="70" name="文本框 69">
                <a:extLst>
                  <a:ext uri="{FF2B5EF4-FFF2-40B4-BE49-F238E27FC236}">
                    <a16:creationId xmlns:a16="http://schemas.microsoft.com/office/drawing/2014/main" id="{BA58AC63-E99B-4D32-8315-90B354AA1B0F}"/>
                  </a:ext>
                </a:extLst>
              </p:cNvPr>
              <p:cNvSpPr txBox="1"/>
              <p:nvPr/>
            </p:nvSpPr>
            <p:spPr>
              <a:xfrm>
                <a:off x="7936262" y="4674664"/>
                <a:ext cx="4726376" cy="2751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104" dirty="0">
                    <a:solidFill>
                      <a:schemeClr val="bg1"/>
                    </a:solidFill>
                    <a:latin typeface="苹方 粗体" panose="020B0600000000000000" pitchFamily="34" charset="-122"/>
                    <a:ea typeface="苹方 粗体" panose="020B0600000000000000" pitchFamily="34" charset="-122"/>
                  </a:rPr>
                  <a:t>基于管家大数据对模型进一步修正，对老人做出服务推送。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99732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B37633B0-BA75-4E90-AB7B-AD55EEE49C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44085"/>
              </p:ext>
            </p:extLst>
          </p:nvPr>
        </p:nvGraphicFramePr>
        <p:xfrm>
          <a:off x="809954" y="2198269"/>
          <a:ext cx="10376856" cy="422969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594214">
                  <a:extLst>
                    <a:ext uri="{9D8B030D-6E8A-4147-A177-3AD203B41FA5}">
                      <a16:colId xmlns:a16="http://schemas.microsoft.com/office/drawing/2014/main" val="650626413"/>
                    </a:ext>
                  </a:extLst>
                </a:gridCol>
                <a:gridCol w="2004411">
                  <a:extLst>
                    <a:ext uri="{9D8B030D-6E8A-4147-A177-3AD203B41FA5}">
                      <a16:colId xmlns:a16="http://schemas.microsoft.com/office/drawing/2014/main" val="664491449"/>
                    </a:ext>
                  </a:extLst>
                </a:gridCol>
                <a:gridCol w="2568102">
                  <a:extLst>
                    <a:ext uri="{9D8B030D-6E8A-4147-A177-3AD203B41FA5}">
                      <a16:colId xmlns:a16="http://schemas.microsoft.com/office/drawing/2014/main" val="2786499231"/>
                    </a:ext>
                  </a:extLst>
                </a:gridCol>
                <a:gridCol w="3210129">
                  <a:extLst>
                    <a:ext uri="{9D8B030D-6E8A-4147-A177-3AD203B41FA5}">
                      <a16:colId xmlns:a16="http://schemas.microsoft.com/office/drawing/2014/main" val="2537950625"/>
                    </a:ext>
                  </a:extLst>
                </a:gridCol>
              </a:tblGrid>
              <a:tr h="737164">
                <a:tc>
                  <a:txBody>
                    <a:bodyPr/>
                    <a:lstStyle/>
                    <a:p>
                      <a:pPr algn="ctr"/>
                      <a:endParaRPr lang="zh-CN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友商</a:t>
                      </a:r>
                      <a:r>
                        <a:rPr lang="en-US" altLang="zh-CN" dirty="0"/>
                        <a:t>M </a:t>
                      </a:r>
                      <a:r>
                        <a:rPr lang="zh-CN" altLang="en-US" dirty="0"/>
                        <a:t>智能家居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AIO-care</a:t>
                      </a:r>
                      <a:r>
                        <a:rPr lang="zh-CN" altLang="en-US" dirty="0"/>
                        <a:t>（演示版）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AIO-Care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（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Ruff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）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1576736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中央控制器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约 </a:t>
                      </a:r>
                      <a:r>
                        <a:rPr lang="en-US" altLang="zh-CN" dirty="0"/>
                        <a:t>100</a:t>
                      </a:r>
                      <a:r>
                        <a:rPr lang="zh-CN" altLang="en-US" dirty="0"/>
                        <a:t>（</a:t>
                      </a:r>
                      <a:r>
                        <a:rPr lang="en-US" altLang="zh-CN" dirty="0"/>
                        <a:t>Ruff</a:t>
                      </a:r>
                      <a:r>
                        <a:rPr lang="zh-CN" altLang="en-US" dirty="0"/>
                        <a:t>）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6741438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智能防盗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49+59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8132677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视频监控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—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基于防盗模块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基于防盗模块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00002248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跌倒检测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—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10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8786811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一氧化碳泄漏检测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199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30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0007522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温湿度传感器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49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832567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用户友好度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学习成本高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即开即用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即开即用</a:t>
                      </a:r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42144264"/>
                  </a:ext>
                </a:extLst>
              </a:tr>
              <a:tr h="427087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套装总价</a:t>
                      </a:r>
                      <a:endParaRPr lang="en-US" altLang="zh-CN" dirty="0"/>
                    </a:p>
                    <a:p>
                      <a:pPr algn="ctr"/>
                      <a:r>
                        <a:rPr lang="zh-CN" altLang="en-US" sz="900" dirty="0">
                          <a:solidFill>
                            <a:schemeClr val="tx1">
                              <a:lumMod val="65000"/>
                              <a:lumOff val="35000"/>
                            </a:schemeClr>
                          </a:solidFill>
                        </a:rPr>
                        <a:t>（包含以上所有功能）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505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329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180</a:t>
                      </a:r>
                      <a:endParaRPr lang="zh-CN" altLang="en-US" dirty="0"/>
                    </a:p>
                  </a:txBody>
                  <a:tcP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3208762"/>
                  </a:ext>
                </a:extLst>
              </a:tr>
            </a:tbl>
          </a:graphicData>
        </a:graphic>
      </p:graphicFrame>
      <p:sp>
        <p:nvSpPr>
          <p:cNvPr id="2" name="矩形 1">
            <a:extLst>
              <a:ext uri="{FF2B5EF4-FFF2-40B4-BE49-F238E27FC236}">
                <a16:creationId xmlns:a16="http://schemas.microsoft.com/office/drawing/2014/main" id="{2E61A1DF-19C3-4053-9230-6703D23F6436}"/>
              </a:ext>
            </a:extLst>
          </p:cNvPr>
          <p:cNvSpPr/>
          <p:nvPr/>
        </p:nvSpPr>
        <p:spPr>
          <a:xfrm>
            <a:off x="505701" y="1020506"/>
            <a:ext cx="194987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540" dirty="0">
                <a:solidFill>
                  <a:schemeClr val="tx1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SWOT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B36FF032-7601-46B3-AA5B-7E4548E05628}"/>
              </a:ext>
            </a:extLst>
          </p:cNvPr>
          <p:cNvSpPr/>
          <p:nvPr/>
        </p:nvSpPr>
        <p:spPr>
          <a:xfrm>
            <a:off x="505701" y="1020506"/>
            <a:ext cx="207955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540" dirty="0">
                <a:solidFill>
                  <a:schemeClr val="tx1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竞品优势</a:t>
            </a:r>
            <a:endParaRPr lang="en-US" altLang="zh-CN" sz="254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D09C642-504C-4C55-866C-DAEE5E12CC6C}"/>
              </a:ext>
            </a:extLst>
          </p:cNvPr>
          <p:cNvSpPr txBox="1"/>
          <p:nvPr/>
        </p:nvSpPr>
        <p:spPr>
          <a:xfrm>
            <a:off x="3177360" y="1020506"/>
            <a:ext cx="56420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高稳定、用户友好、极致性价比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41D3C7B-71E8-4766-B25E-69039483CA14}"/>
              </a:ext>
            </a:extLst>
          </p:cNvPr>
          <p:cNvSpPr txBox="1"/>
          <p:nvPr/>
        </p:nvSpPr>
        <p:spPr>
          <a:xfrm>
            <a:off x="3895414" y="1812599"/>
            <a:ext cx="42059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与友商同类竞品功能售价（￥）对比表</a:t>
            </a:r>
          </a:p>
        </p:txBody>
      </p:sp>
      <p:grpSp>
        <p:nvGrpSpPr>
          <p:cNvPr id="29" name="图形 2">
            <a:extLst>
              <a:ext uri="{FF2B5EF4-FFF2-40B4-BE49-F238E27FC236}">
                <a16:creationId xmlns:a16="http://schemas.microsoft.com/office/drawing/2014/main" id="{5E75A221-A6E1-4CFB-B0E0-5B65A567A733}"/>
              </a:ext>
            </a:extLst>
          </p:cNvPr>
          <p:cNvGrpSpPr/>
          <p:nvPr/>
        </p:nvGrpSpPr>
        <p:grpSpPr>
          <a:xfrm>
            <a:off x="8534595" y="883185"/>
            <a:ext cx="2187685" cy="797862"/>
            <a:chOff x="5691187" y="3281362"/>
            <a:chExt cx="809625" cy="295275"/>
          </a:xfrm>
          <a:solidFill>
            <a:schemeClr val="tx1"/>
          </a:solidFill>
        </p:grpSpPr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CC8A745C-06C7-4914-8CF8-D668B7E47904}"/>
                </a:ext>
              </a:extLst>
            </p:cNvPr>
            <p:cNvSpPr/>
            <p:nvPr/>
          </p:nvSpPr>
          <p:spPr>
            <a:xfrm>
              <a:off x="6056947" y="3347085"/>
              <a:ext cx="114300" cy="171450"/>
            </a:xfrm>
            <a:custGeom>
              <a:avLst/>
              <a:gdLst>
                <a:gd name="connsiteX0" fmla="*/ 112395 w 114300"/>
                <a:gd name="connsiteY0" fmla="*/ 52387 h 171450"/>
                <a:gd name="connsiteX1" fmla="*/ 60960 w 114300"/>
                <a:gd name="connsiteY1" fmla="*/ 0 h 171450"/>
                <a:gd name="connsiteX2" fmla="*/ 60007 w 114300"/>
                <a:gd name="connsiteY2" fmla="*/ 0 h 171450"/>
                <a:gd name="connsiteX3" fmla="*/ 0 w 114300"/>
                <a:gd name="connsiteY3" fmla="*/ 0 h 171450"/>
                <a:gd name="connsiteX4" fmla="*/ 0 w 114300"/>
                <a:gd name="connsiteY4" fmla="*/ 172403 h 171450"/>
                <a:gd name="connsiteX5" fmla="*/ 24765 w 114300"/>
                <a:gd name="connsiteY5" fmla="*/ 172403 h 171450"/>
                <a:gd name="connsiteX6" fmla="*/ 24765 w 114300"/>
                <a:gd name="connsiteY6" fmla="*/ 23812 h 171450"/>
                <a:gd name="connsiteX7" fmla="*/ 60007 w 114300"/>
                <a:gd name="connsiteY7" fmla="*/ 23812 h 171450"/>
                <a:gd name="connsiteX8" fmla="*/ 89535 w 114300"/>
                <a:gd name="connsiteY8" fmla="*/ 51435 h 171450"/>
                <a:gd name="connsiteX9" fmla="*/ 61913 w 114300"/>
                <a:gd name="connsiteY9" fmla="*/ 80962 h 171450"/>
                <a:gd name="connsiteX10" fmla="*/ 38100 w 114300"/>
                <a:gd name="connsiteY10" fmla="*/ 80962 h 171450"/>
                <a:gd name="connsiteX11" fmla="*/ 38100 w 114300"/>
                <a:gd name="connsiteY11" fmla="*/ 92393 h 171450"/>
                <a:gd name="connsiteX12" fmla="*/ 90488 w 114300"/>
                <a:gd name="connsiteY12" fmla="*/ 171450 h 171450"/>
                <a:gd name="connsiteX13" fmla="*/ 121920 w 114300"/>
                <a:gd name="connsiteY13" fmla="*/ 171450 h 171450"/>
                <a:gd name="connsiteX14" fmla="*/ 77152 w 114300"/>
                <a:gd name="connsiteY14" fmla="*/ 100965 h 171450"/>
                <a:gd name="connsiteX15" fmla="*/ 112395 w 114300"/>
                <a:gd name="connsiteY15" fmla="*/ 52387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300" h="171450">
                  <a:moveTo>
                    <a:pt x="112395" y="52387"/>
                  </a:moveTo>
                  <a:cubicBezTo>
                    <a:pt x="112395" y="23812"/>
                    <a:pt x="89535" y="0"/>
                    <a:pt x="60960" y="0"/>
                  </a:cubicBezTo>
                  <a:cubicBezTo>
                    <a:pt x="60960" y="0"/>
                    <a:pt x="60007" y="0"/>
                    <a:pt x="60007" y="0"/>
                  </a:cubicBezTo>
                  <a:lnTo>
                    <a:pt x="0" y="0"/>
                  </a:lnTo>
                  <a:lnTo>
                    <a:pt x="0" y="172403"/>
                  </a:lnTo>
                  <a:lnTo>
                    <a:pt x="24765" y="172403"/>
                  </a:lnTo>
                  <a:lnTo>
                    <a:pt x="24765" y="23812"/>
                  </a:lnTo>
                  <a:lnTo>
                    <a:pt x="60007" y="23812"/>
                  </a:lnTo>
                  <a:cubicBezTo>
                    <a:pt x="76200" y="23812"/>
                    <a:pt x="89535" y="36195"/>
                    <a:pt x="89535" y="51435"/>
                  </a:cubicBezTo>
                  <a:cubicBezTo>
                    <a:pt x="89535" y="66675"/>
                    <a:pt x="77152" y="80962"/>
                    <a:pt x="61913" y="80962"/>
                  </a:cubicBezTo>
                  <a:lnTo>
                    <a:pt x="38100" y="80962"/>
                  </a:lnTo>
                  <a:lnTo>
                    <a:pt x="38100" y="92393"/>
                  </a:lnTo>
                  <a:lnTo>
                    <a:pt x="90488" y="171450"/>
                  </a:lnTo>
                  <a:lnTo>
                    <a:pt x="121920" y="171450"/>
                  </a:lnTo>
                  <a:lnTo>
                    <a:pt x="77152" y="100965"/>
                  </a:lnTo>
                  <a:cubicBezTo>
                    <a:pt x="97155" y="95250"/>
                    <a:pt x="112395" y="75248"/>
                    <a:pt x="112395" y="52387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B34F0BFF-BB4D-41CC-BDFA-4BD1BE2B0DDD}"/>
                </a:ext>
              </a:extLst>
            </p:cNvPr>
            <p:cNvSpPr/>
            <p:nvPr/>
          </p:nvSpPr>
          <p:spPr>
            <a:xfrm>
              <a:off x="6192202" y="3395662"/>
              <a:ext cx="104775" cy="114300"/>
            </a:xfrm>
            <a:custGeom>
              <a:avLst/>
              <a:gdLst>
                <a:gd name="connsiteX0" fmla="*/ 87630 w 104775"/>
                <a:gd name="connsiteY0" fmla="*/ 64770 h 114300"/>
                <a:gd name="connsiteX1" fmla="*/ 60008 w 104775"/>
                <a:gd name="connsiteY1" fmla="*/ 98107 h 114300"/>
                <a:gd name="connsiteX2" fmla="*/ 52388 w 104775"/>
                <a:gd name="connsiteY2" fmla="*/ 98107 h 114300"/>
                <a:gd name="connsiteX3" fmla="*/ 23813 w 104775"/>
                <a:gd name="connsiteY3" fmla="*/ 64770 h 114300"/>
                <a:gd name="connsiteX4" fmla="*/ 23813 w 104775"/>
                <a:gd name="connsiteY4" fmla="*/ 0 h 114300"/>
                <a:gd name="connsiteX5" fmla="*/ 0 w 104775"/>
                <a:gd name="connsiteY5" fmla="*/ 0 h 114300"/>
                <a:gd name="connsiteX6" fmla="*/ 0 w 104775"/>
                <a:gd name="connsiteY6" fmla="*/ 68580 h 114300"/>
                <a:gd name="connsiteX7" fmla="*/ 53340 w 104775"/>
                <a:gd name="connsiteY7" fmla="*/ 122873 h 114300"/>
                <a:gd name="connsiteX8" fmla="*/ 58103 w 104775"/>
                <a:gd name="connsiteY8" fmla="*/ 122873 h 114300"/>
                <a:gd name="connsiteX9" fmla="*/ 111443 w 104775"/>
                <a:gd name="connsiteY9" fmla="*/ 68580 h 114300"/>
                <a:gd name="connsiteX10" fmla="*/ 111443 w 104775"/>
                <a:gd name="connsiteY10" fmla="*/ 0 h 114300"/>
                <a:gd name="connsiteX11" fmla="*/ 86678 w 104775"/>
                <a:gd name="connsiteY11" fmla="*/ 0 h 114300"/>
                <a:gd name="connsiteX12" fmla="*/ 86678 w 104775"/>
                <a:gd name="connsiteY12" fmla="*/ 64770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775" h="114300">
                  <a:moveTo>
                    <a:pt x="87630" y="64770"/>
                  </a:moveTo>
                  <a:cubicBezTo>
                    <a:pt x="88583" y="80963"/>
                    <a:pt x="76200" y="96203"/>
                    <a:pt x="60008" y="98107"/>
                  </a:cubicBezTo>
                  <a:cubicBezTo>
                    <a:pt x="57150" y="98107"/>
                    <a:pt x="55245" y="98107"/>
                    <a:pt x="52388" y="98107"/>
                  </a:cubicBezTo>
                  <a:cubicBezTo>
                    <a:pt x="35243" y="96203"/>
                    <a:pt x="22860" y="81915"/>
                    <a:pt x="23813" y="64770"/>
                  </a:cubicBezTo>
                  <a:lnTo>
                    <a:pt x="23813" y="0"/>
                  </a:lnTo>
                  <a:lnTo>
                    <a:pt x="0" y="0"/>
                  </a:lnTo>
                  <a:lnTo>
                    <a:pt x="0" y="68580"/>
                  </a:lnTo>
                  <a:cubicBezTo>
                    <a:pt x="1905" y="97155"/>
                    <a:pt x="24765" y="120968"/>
                    <a:pt x="53340" y="122873"/>
                  </a:cubicBezTo>
                  <a:lnTo>
                    <a:pt x="58103" y="122873"/>
                  </a:lnTo>
                  <a:cubicBezTo>
                    <a:pt x="87630" y="121920"/>
                    <a:pt x="110490" y="98107"/>
                    <a:pt x="111443" y="68580"/>
                  </a:cubicBezTo>
                  <a:lnTo>
                    <a:pt x="111443" y="0"/>
                  </a:lnTo>
                  <a:lnTo>
                    <a:pt x="86678" y="0"/>
                  </a:lnTo>
                  <a:lnTo>
                    <a:pt x="86678" y="6477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DDC2C511-F495-4705-96F7-43DEE16817B4}"/>
                </a:ext>
              </a:extLst>
            </p:cNvPr>
            <p:cNvSpPr/>
            <p:nvPr/>
          </p:nvSpPr>
          <p:spPr>
            <a:xfrm>
              <a:off x="6328410" y="3347085"/>
              <a:ext cx="57150" cy="171450"/>
            </a:xfrm>
            <a:custGeom>
              <a:avLst/>
              <a:gdLst>
                <a:gd name="connsiteX0" fmla="*/ 32385 w 57150"/>
                <a:gd name="connsiteY0" fmla="*/ 41910 h 171450"/>
                <a:gd name="connsiteX1" fmla="*/ 43815 w 57150"/>
                <a:gd name="connsiteY1" fmla="*/ 24765 h 171450"/>
                <a:gd name="connsiteX2" fmla="*/ 57150 w 57150"/>
                <a:gd name="connsiteY2" fmla="*/ 24765 h 171450"/>
                <a:gd name="connsiteX3" fmla="*/ 57150 w 57150"/>
                <a:gd name="connsiteY3" fmla="*/ 0 h 171450"/>
                <a:gd name="connsiteX4" fmla="*/ 45720 w 57150"/>
                <a:gd name="connsiteY4" fmla="*/ 0 h 171450"/>
                <a:gd name="connsiteX5" fmla="*/ 20955 w 57150"/>
                <a:gd name="connsiteY5" fmla="*/ 10477 h 171450"/>
                <a:gd name="connsiteX6" fmla="*/ 9525 w 57150"/>
                <a:gd name="connsiteY6" fmla="*/ 41910 h 171450"/>
                <a:gd name="connsiteX7" fmla="*/ 9525 w 57150"/>
                <a:gd name="connsiteY7" fmla="*/ 49530 h 171450"/>
                <a:gd name="connsiteX8" fmla="*/ 0 w 57150"/>
                <a:gd name="connsiteY8" fmla="*/ 49530 h 171450"/>
                <a:gd name="connsiteX9" fmla="*/ 0 w 57150"/>
                <a:gd name="connsiteY9" fmla="*/ 73343 h 171450"/>
                <a:gd name="connsiteX10" fmla="*/ 9525 w 57150"/>
                <a:gd name="connsiteY10" fmla="*/ 73343 h 171450"/>
                <a:gd name="connsiteX11" fmla="*/ 9525 w 57150"/>
                <a:gd name="connsiteY11" fmla="*/ 172403 h 171450"/>
                <a:gd name="connsiteX12" fmla="*/ 33338 w 57150"/>
                <a:gd name="connsiteY12" fmla="*/ 172403 h 171450"/>
                <a:gd name="connsiteX13" fmla="*/ 33338 w 57150"/>
                <a:gd name="connsiteY13" fmla="*/ 73343 h 171450"/>
                <a:gd name="connsiteX14" fmla="*/ 58102 w 57150"/>
                <a:gd name="connsiteY14" fmla="*/ 73343 h 171450"/>
                <a:gd name="connsiteX15" fmla="*/ 58102 w 57150"/>
                <a:gd name="connsiteY15" fmla="*/ 49530 h 171450"/>
                <a:gd name="connsiteX16" fmla="*/ 33338 w 57150"/>
                <a:gd name="connsiteY16" fmla="*/ 49530 h 171450"/>
                <a:gd name="connsiteX17" fmla="*/ 33338 w 57150"/>
                <a:gd name="connsiteY17" fmla="*/ 419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50" h="171450">
                  <a:moveTo>
                    <a:pt x="32385" y="41910"/>
                  </a:moveTo>
                  <a:cubicBezTo>
                    <a:pt x="32385" y="28575"/>
                    <a:pt x="36195" y="24765"/>
                    <a:pt x="43815" y="24765"/>
                  </a:cubicBezTo>
                  <a:lnTo>
                    <a:pt x="57150" y="24765"/>
                  </a:lnTo>
                  <a:lnTo>
                    <a:pt x="57150" y="0"/>
                  </a:lnTo>
                  <a:lnTo>
                    <a:pt x="45720" y="0"/>
                  </a:lnTo>
                  <a:cubicBezTo>
                    <a:pt x="36195" y="0"/>
                    <a:pt x="27623" y="3810"/>
                    <a:pt x="20955" y="10477"/>
                  </a:cubicBezTo>
                  <a:cubicBezTo>
                    <a:pt x="13335" y="19050"/>
                    <a:pt x="8573" y="30480"/>
                    <a:pt x="9525" y="41910"/>
                  </a:cubicBezTo>
                  <a:lnTo>
                    <a:pt x="9525" y="49530"/>
                  </a:lnTo>
                  <a:lnTo>
                    <a:pt x="0" y="49530"/>
                  </a:lnTo>
                  <a:lnTo>
                    <a:pt x="0" y="73343"/>
                  </a:lnTo>
                  <a:lnTo>
                    <a:pt x="9525" y="73343"/>
                  </a:lnTo>
                  <a:lnTo>
                    <a:pt x="9525" y="172403"/>
                  </a:lnTo>
                  <a:lnTo>
                    <a:pt x="33338" y="172403"/>
                  </a:lnTo>
                  <a:lnTo>
                    <a:pt x="33338" y="73343"/>
                  </a:lnTo>
                  <a:lnTo>
                    <a:pt x="58102" y="73343"/>
                  </a:lnTo>
                  <a:lnTo>
                    <a:pt x="58102" y="49530"/>
                  </a:lnTo>
                  <a:lnTo>
                    <a:pt x="33338" y="49530"/>
                  </a:lnTo>
                  <a:lnTo>
                    <a:pt x="33338" y="419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4" name="任意多边形: 形状 33">
              <a:extLst>
                <a:ext uri="{FF2B5EF4-FFF2-40B4-BE49-F238E27FC236}">
                  <a16:creationId xmlns:a16="http://schemas.microsoft.com/office/drawing/2014/main" id="{F91C24F8-43D1-4F64-84B6-DCB469507393}"/>
                </a:ext>
              </a:extLst>
            </p:cNvPr>
            <p:cNvSpPr/>
            <p:nvPr/>
          </p:nvSpPr>
          <p:spPr>
            <a:xfrm>
              <a:off x="6403657" y="3347085"/>
              <a:ext cx="57150" cy="171450"/>
            </a:xfrm>
            <a:custGeom>
              <a:avLst/>
              <a:gdLst>
                <a:gd name="connsiteX0" fmla="*/ 33338 w 57150"/>
                <a:gd name="connsiteY0" fmla="*/ 41910 h 171450"/>
                <a:gd name="connsiteX1" fmla="*/ 44767 w 57150"/>
                <a:gd name="connsiteY1" fmla="*/ 24765 h 171450"/>
                <a:gd name="connsiteX2" fmla="*/ 58102 w 57150"/>
                <a:gd name="connsiteY2" fmla="*/ 24765 h 171450"/>
                <a:gd name="connsiteX3" fmla="*/ 58102 w 57150"/>
                <a:gd name="connsiteY3" fmla="*/ 0 h 171450"/>
                <a:gd name="connsiteX4" fmla="*/ 46672 w 57150"/>
                <a:gd name="connsiteY4" fmla="*/ 0 h 171450"/>
                <a:gd name="connsiteX5" fmla="*/ 20955 w 57150"/>
                <a:gd name="connsiteY5" fmla="*/ 10477 h 171450"/>
                <a:gd name="connsiteX6" fmla="*/ 9525 w 57150"/>
                <a:gd name="connsiteY6" fmla="*/ 41910 h 171450"/>
                <a:gd name="connsiteX7" fmla="*/ 9525 w 57150"/>
                <a:gd name="connsiteY7" fmla="*/ 49530 h 171450"/>
                <a:gd name="connsiteX8" fmla="*/ 0 w 57150"/>
                <a:gd name="connsiteY8" fmla="*/ 49530 h 171450"/>
                <a:gd name="connsiteX9" fmla="*/ 0 w 57150"/>
                <a:gd name="connsiteY9" fmla="*/ 73343 h 171450"/>
                <a:gd name="connsiteX10" fmla="*/ 9525 w 57150"/>
                <a:gd name="connsiteY10" fmla="*/ 73343 h 171450"/>
                <a:gd name="connsiteX11" fmla="*/ 9525 w 57150"/>
                <a:gd name="connsiteY11" fmla="*/ 172403 h 171450"/>
                <a:gd name="connsiteX12" fmla="*/ 33338 w 57150"/>
                <a:gd name="connsiteY12" fmla="*/ 172403 h 171450"/>
                <a:gd name="connsiteX13" fmla="*/ 33338 w 57150"/>
                <a:gd name="connsiteY13" fmla="*/ 73343 h 171450"/>
                <a:gd name="connsiteX14" fmla="*/ 58102 w 57150"/>
                <a:gd name="connsiteY14" fmla="*/ 73343 h 171450"/>
                <a:gd name="connsiteX15" fmla="*/ 58102 w 57150"/>
                <a:gd name="connsiteY15" fmla="*/ 49530 h 171450"/>
                <a:gd name="connsiteX16" fmla="*/ 33338 w 57150"/>
                <a:gd name="connsiteY16" fmla="*/ 49530 h 171450"/>
                <a:gd name="connsiteX17" fmla="*/ 33338 w 57150"/>
                <a:gd name="connsiteY17" fmla="*/ 41910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7150" h="171450">
                  <a:moveTo>
                    <a:pt x="33338" y="41910"/>
                  </a:moveTo>
                  <a:cubicBezTo>
                    <a:pt x="33338" y="28575"/>
                    <a:pt x="37147" y="24765"/>
                    <a:pt x="44767" y="24765"/>
                  </a:cubicBezTo>
                  <a:lnTo>
                    <a:pt x="58102" y="24765"/>
                  </a:lnTo>
                  <a:lnTo>
                    <a:pt x="58102" y="0"/>
                  </a:lnTo>
                  <a:lnTo>
                    <a:pt x="46672" y="0"/>
                  </a:lnTo>
                  <a:cubicBezTo>
                    <a:pt x="37147" y="0"/>
                    <a:pt x="28575" y="3810"/>
                    <a:pt x="20955" y="10477"/>
                  </a:cubicBezTo>
                  <a:cubicBezTo>
                    <a:pt x="13335" y="19050"/>
                    <a:pt x="8572" y="30480"/>
                    <a:pt x="9525" y="41910"/>
                  </a:cubicBezTo>
                  <a:lnTo>
                    <a:pt x="9525" y="49530"/>
                  </a:lnTo>
                  <a:lnTo>
                    <a:pt x="0" y="49530"/>
                  </a:lnTo>
                  <a:lnTo>
                    <a:pt x="0" y="73343"/>
                  </a:lnTo>
                  <a:lnTo>
                    <a:pt x="9525" y="73343"/>
                  </a:lnTo>
                  <a:lnTo>
                    <a:pt x="9525" y="172403"/>
                  </a:lnTo>
                  <a:lnTo>
                    <a:pt x="33338" y="172403"/>
                  </a:lnTo>
                  <a:lnTo>
                    <a:pt x="33338" y="73343"/>
                  </a:lnTo>
                  <a:lnTo>
                    <a:pt x="58102" y="73343"/>
                  </a:lnTo>
                  <a:lnTo>
                    <a:pt x="58102" y="49530"/>
                  </a:lnTo>
                  <a:lnTo>
                    <a:pt x="33338" y="49530"/>
                  </a:lnTo>
                  <a:lnTo>
                    <a:pt x="33338" y="4191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5" name="任意多边形: 形状 34">
              <a:extLst>
                <a:ext uri="{FF2B5EF4-FFF2-40B4-BE49-F238E27FC236}">
                  <a16:creationId xmlns:a16="http://schemas.microsoft.com/office/drawing/2014/main" id="{D0BBC480-1F94-4735-AB52-6957F540AFC6}"/>
                </a:ext>
              </a:extLst>
            </p:cNvPr>
            <p:cNvSpPr/>
            <p:nvPr/>
          </p:nvSpPr>
          <p:spPr>
            <a:xfrm>
              <a:off x="5726430" y="3294697"/>
              <a:ext cx="123825" cy="123825"/>
            </a:xfrm>
            <a:custGeom>
              <a:avLst/>
              <a:gdLst>
                <a:gd name="connsiteX0" fmla="*/ 124777 w 123825"/>
                <a:gd name="connsiteY0" fmla="*/ 71438 h 123825"/>
                <a:gd name="connsiteX1" fmla="*/ 124777 w 123825"/>
                <a:gd name="connsiteY1" fmla="*/ 0 h 123825"/>
                <a:gd name="connsiteX2" fmla="*/ 0 w 123825"/>
                <a:gd name="connsiteY2" fmla="*/ 95250 h 123825"/>
                <a:gd name="connsiteX3" fmla="*/ 46673 w 123825"/>
                <a:gd name="connsiteY3" fmla="*/ 130493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123825">
                  <a:moveTo>
                    <a:pt x="124777" y="71438"/>
                  </a:moveTo>
                  <a:lnTo>
                    <a:pt x="124777" y="0"/>
                  </a:lnTo>
                  <a:lnTo>
                    <a:pt x="0" y="95250"/>
                  </a:lnTo>
                  <a:lnTo>
                    <a:pt x="46673" y="130493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C0F5C111-DF5E-4483-897D-4C356A121BFE}"/>
                </a:ext>
              </a:extLst>
            </p:cNvPr>
            <p:cNvSpPr/>
            <p:nvPr/>
          </p:nvSpPr>
          <p:spPr>
            <a:xfrm>
              <a:off x="5720714" y="3393757"/>
              <a:ext cx="123825" cy="161925"/>
            </a:xfrm>
            <a:custGeom>
              <a:avLst/>
              <a:gdLst>
                <a:gd name="connsiteX0" fmla="*/ 56198 w 123825"/>
                <a:gd name="connsiteY0" fmla="*/ 42862 h 161925"/>
                <a:gd name="connsiteX1" fmla="*/ 56198 w 123825"/>
                <a:gd name="connsiteY1" fmla="*/ 42862 h 161925"/>
                <a:gd name="connsiteX2" fmla="*/ 0 w 123825"/>
                <a:gd name="connsiteY2" fmla="*/ 0 h 161925"/>
                <a:gd name="connsiteX3" fmla="*/ 0 w 123825"/>
                <a:gd name="connsiteY3" fmla="*/ 71437 h 161925"/>
                <a:gd name="connsiteX4" fmla="*/ 130492 w 123825"/>
                <a:gd name="connsiteY4" fmla="*/ 170498 h 161925"/>
                <a:gd name="connsiteX5" fmla="*/ 130492 w 123825"/>
                <a:gd name="connsiteY5" fmla="*/ 9906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825" h="161925">
                  <a:moveTo>
                    <a:pt x="56198" y="42862"/>
                  </a:moveTo>
                  <a:lnTo>
                    <a:pt x="56198" y="42862"/>
                  </a:lnTo>
                  <a:lnTo>
                    <a:pt x="0" y="0"/>
                  </a:lnTo>
                  <a:lnTo>
                    <a:pt x="0" y="71437"/>
                  </a:lnTo>
                  <a:lnTo>
                    <a:pt x="130492" y="170498"/>
                  </a:lnTo>
                  <a:lnTo>
                    <a:pt x="130492" y="9906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E337A7D2-D673-4AD3-BA3F-6E1758084A5D}"/>
                </a:ext>
              </a:extLst>
            </p:cNvPr>
            <p:cNvSpPr/>
            <p:nvPr/>
          </p:nvSpPr>
          <p:spPr>
            <a:xfrm>
              <a:off x="5857875" y="3294697"/>
              <a:ext cx="123825" cy="123825"/>
            </a:xfrm>
            <a:custGeom>
              <a:avLst/>
              <a:gdLst>
                <a:gd name="connsiteX0" fmla="*/ 0 w 123825"/>
                <a:gd name="connsiteY0" fmla="*/ 0 h 123825"/>
                <a:gd name="connsiteX1" fmla="*/ 0 w 123825"/>
                <a:gd name="connsiteY1" fmla="*/ 71438 h 123825"/>
                <a:gd name="connsiteX2" fmla="*/ 78105 w 123825"/>
                <a:gd name="connsiteY2" fmla="*/ 130493 h 123825"/>
                <a:gd name="connsiteX3" fmla="*/ 125730 w 123825"/>
                <a:gd name="connsiteY3" fmla="*/ 95250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3825" h="123825">
                  <a:moveTo>
                    <a:pt x="0" y="0"/>
                  </a:moveTo>
                  <a:lnTo>
                    <a:pt x="0" y="71438"/>
                  </a:lnTo>
                  <a:lnTo>
                    <a:pt x="78105" y="130493"/>
                  </a:lnTo>
                  <a:lnTo>
                    <a:pt x="125730" y="9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2034ACA5-6761-4D1D-A965-DF9428846D3F}"/>
                </a:ext>
              </a:extLst>
            </p:cNvPr>
            <p:cNvSpPr/>
            <p:nvPr/>
          </p:nvSpPr>
          <p:spPr>
            <a:xfrm>
              <a:off x="5857875" y="3393757"/>
              <a:ext cx="123825" cy="161925"/>
            </a:xfrm>
            <a:custGeom>
              <a:avLst/>
              <a:gdLst>
                <a:gd name="connsiteX0" fmla="*/ 83820 w 123825"/>
                <a:gd name="connsiteY0" fmla="*/ 36195 h 161925"/>
                <a:gd name="connsiteX1" fmla="*/ 83820 w 123825"/>
                <a:gd name="connsiteY1" fmla="*/ 36195 h 161925"/>
                <a:gd name="connsiteX2" fmla="*/ 0 w 123825"/>
                <a:gd name="connsiteY2" fmla="*/ 99060 h 161925"/>
                <a:gd name="connsiteX3" fmla="*/ 0 w 123825"/>
                <a:gd name="connsiteY3" fmla="*/ 170498 h 161925"/>
                <a:gd name="connsiteX4" fmla="*/ 130493 w 123825"/>
                <a:gd name="connsiteY4" fmla="*/ 71437 h 161925"/>
                <a:gd name="connsiteX5" fmla="*/ 130493 w 123825"/>
                <a:gd name="connsiteY5" fmla="*/ 71437 h 161925"/>
                <a:gd name="connsiteX6" fmla="*/ 130493 w 123825"/>
                <a:gd name="connsiteY6" fmla="*/ 71437 h 161925"/>
                <a:gd name="connsiteX7" fmla="*/ 130493 w 123825"/>
                <a:gd name="connsiteY7" fmla="*/ 0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825" h="161925">
                  <a:moveTo>
                    <a:pt x="83820" y="36195"/>
                  </a:moveTo>
                  <a:lnTo>
                    <a:pt x="83820" y="36195"/>
                  </a:lnTo>
                  <a:lnTo>
                    <a:pt x="0" y="99060"/>
                  </a:lnTo>
                  <a:lnTo>
                    <a:pt x="0" y="170498"/>
                  </a:lnTo>
                  <a:lnTo>
                    <a:pt x="130493" y="71437"/>
                  </a:lnTo>
                  <a:lnTo>
                    <a:pt x="130493" y="71437"/>
                  </a:lnTo>
                  <a:lnTo>
                    <a:pt x="130493" y="71437"/>
                  </a:lnTo>
                  <a:lnTo>
                    <a:pt x="13049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6525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22A578E3-172B-48FB-A587-3FA7BDD1CB07}"/>
              </a:ext>
            </a:extLst>
          </p:cNvPr>
          <p:cNvSpPr txBox="1"/>
          <p:nvPr/>
        </p:nvSpPr>
        <p:spPr>
          <a:xfrm flipH="1">
            <a:off x="5190941" y="2474893"/>
            <a:ext cx="181011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致谢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51479B9-DDA5-4584-83C8-A660D2318C86}"/>
              </a:ext>
            </a:extLst>
          </p:cNvPr>
          <p:cNvSpPr txBox="1"/>
          <p:nvPr/>
        </p:nvSpPr>
        <p:spPr>
          <a:xfrm>
            <a:off x="4282416" y="3429000"/>
            <a:ext cx="36271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所有梦想赞助商</a:t>
            </a:r>
          </a:p>
        </p:txBody>
      </p:sp>
    </p:spTree>
    <p:extLst>
      <p:ext uri="{BB962C8B-B14F-4D97-AF65-F5344CB8AC3E}">
        <p14:creationId xmlns:p14="http://schemas.microsoft.com/office/powerpoint/2010/main" val="2395777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12C6915-5AF0-460C-BAE6-B69D26BDB9F6}"/>
              </a:ext>
            </a:extLst>
          </p:cNvPr>
          <p:cNvSpPr/>
          <p:nvPr/>
        </p:nvSpPr>
        <p:spPr>
          <a:xfrm>
            <a:off x="187" y="0"/>
            <a:ext cx="12191627" cy="475255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70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359BF24-E707-471C-8258-01BF6829E3B4}"/>
              </a:ext>
            </a:extLst>
          </p:cNvPr>
          <p:cNvSpPr/>
          <p:nvPr/>
        </p:nvSpPr>
        <p:spPr>
          <a:xfrm>
            <a:off x="5259458" y="3806342"/>
            <a:ext cx="1673085" cy="1673085"/>
          </a:xfrm>
          <a:prstGeom prst="ellipse">
            <a:avLst/>
          </a:prstGeom>
          <a:noFill/>
          <a:ln w="76200">
            <a:gradFill>
              <a:gsLst>
                <a:gs pos="40000">
                  <a:srgbClr val="383838">
                    <a:alpha val="0"/>
                  </a:srgbClr>
                </a:gs>
                <a:gs pos="53000">
                  <a:schemeClr val="accent1">
                    <a:lumMod val="45000"/>
                    <a:lumOff val="55000"/>
                    <a:alpha val="0"/>
                  </a:schemeClr>
                </a:gs>
                <a:gs pos="73000">
                  <a:schemeClr val="accent1">
                    <a:lumMod val="95000"/>
                    <a:lumOff val="5000"/>
                  </a:schemeClr>
                </a:gs>
                <a:gs pos="100000">
                  <a:schemeClr val="tx2">
                    <a:lumMod val="91000"/>
                    <a:lumOff val="9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13">
              <a:defRPr/>
            </a:pPr>
            <a:endParaRPr lang="zh-CN" altLang="en-US">
              <a:solidFill>
                <a:schemeClr val="tx1"/>
              </a:solidFill>
              <a:latin typeface="Arial"/>
              <a:ea typeface="微软雅黑 Ligh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4A33A-6C5D-4984-B11F-B4C085888C76}"/>
              </a:ext>
            </a:extLst>
          </p:cNvPr>
          <p:cNvSpPr txBox="1"/>
          <p:nvPr/>
        </p:nvSpPr>
        <p:spPr>
          <a:xfrm>
            <a:off x="5014391" y="5663079"/>
            <a:ext cx="2144690" cy="1004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963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·</a:t>
            </a:r>
            <a:r>
              <a:rPr lang="zh-CN" altLang="en-US" sz="2963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立项背景</a:t>
            </a:r>
            <a:endParaRPr lang="en-US" altLang="zh-CN" sz="2963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algn="dist"/>
            <a:r>
              <a:rPr lang="en-US" altLang="zh-CN" sz="2963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·</a:t>
            </a:r>
            <a:r>
              <a:rPr lang="zh-CN" altLang="en-US" sz="2963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用户需求</a:t>
            </a:r>
            <a:endParaRPr lang="en-US" altLang="zh-CN" sz="2963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CCFCAD04-FECC-4BC7-86CB-28054E5D75CD}"/>
              </a:ext>
            </a:extLst>
          </p:cNvPr>
          <p:cNvGrpSpPr/>
          <p:nvPr/>
        </p:nvGrpSpPr>
        <p:grpSpPr>
          <a:xfrm>
            <a:off x="1694709" y="855508"/>
            <a:ext cx="8835516" cy="3865482"/>
            <a:chOff x="2401751" y="1212563"/>
            <a:chExt cx="12523117" cy="5478785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4C04EA0-583E-4283-965E-A54E9C55A801}"/>
                </a:ext>
              </a:extLst>
            </p:cNvPr>
            <p:cNvSpPr txBox="1"/>
            <p:nvPr/>
          </p:nvSpPr>
          <p:spPr>
            <a:xfrm>
              <a:off x="2949312" y="1212563"/>
              <a:ext cx="11381312" cy="54787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11711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为什么需要</a:t>
              </a:r>
              <a:endParaRPr lang="en-US" altLang="zh-CN" sz="11711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endParaRPr>
            </a:p>
            <a:p>
              <a:pPr algn="dist"/>
              <a:r>
                <a:rPr lang="zh-CN" altLang="en-US" sz="6600" dirty="0">
                  <a:solidFill>
                    <a:prstClr val="white"/>
                  </a:soli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  </a:t>
              </a:r>
            </a:p>
            <a:p>
              <a:pPr algn="dist"/>
              <a:r>
                <a:rPr lang="zh-CN" altLang="en-US" sz="6208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      </a:t>
              </a:r>
              <a:endParaRPr lang="en-US" altLang="zh-CN" sz="6208" dirty="0">
                <a:solidFill>
                  <a:schemeClr val="bg1"/>
                </a:solidFill>
                <a:latin typeface="苹方 特粗" panose="020B0800000000000000" pitchFamily="34" charset="-122"/>
                <a:ea typeface="苹方 特粗" panose="020B0800000000000000" pitchFamily="34" charset="-122"/>
              </a:endParaRP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35E5C00A-4ADB-455E-AAF3-F27B6432AE7A}"/>
                </a:ext>
              </a:extLst>
            </p:cNvPr>
            <p:cNvSpPr/>
            <p:nvPr/>
          </p:nvSpPr>
          <p:spPr>
            <a:xfrm>
              <a:off x="2401751" y="3830798"/>
              <a:ext cx="1461543" cy="14233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5926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「</a:t>
              </a:r>
              <a:endParaRPr lang="zh-CN" altLang="en-US" sz="5926" dirty="0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77E521D8-BC8B-4EA5-A627-5F04080FB1D0}"/>
                </a:ext>
              </a:extLst>
            </p:cNvPr>
            <p:cNvSpPr/>
            <p:nvPr/>
          </p:nvSpPr>
          <p:spPr>
            <a:xfrm>
              <a:off x="12868223" y="4410235"/>
              <a:ext cx="2056645" cy="189452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5926" dirty="0">
                  <a:solidFill>
                    <a:prstClr val="white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  」</a:t>
              </a:r>
              <a:endParaRPr lang="zh-CN" altLang="en-US" sz="1270" dirty="0"/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181BB64A-9CC9-4FEC-A296-49BD940BFD2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1" t="17212" r="25976" b="25971"/>
          <a:stretch/>
        </p:blipFill>
        <p:spPr>
          <a:xfrm>
            <a:off x="5492879" y="3500875"/>
            <a:ext cx="1187714" cy="209893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F1E8A179-5B0F-4FF0-8A4B-4AD8C8DC5850}"/>
              </a:ext>
            </a:extLst>
          </p:cNvPr>
          <p:cNvSpPr/>
          <p:nvPr/>
        </p:nvSpPr>
        <p:spPr>
          <a:xfrm>
            <a:off x="2359877" y="2875002"/>
            <a:ext cx="7535953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6600" dirty="0">
                <a:solidFill>
                  <a:prstClr val="white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智慧助老管家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4261931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1020506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立项背景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738148" y="947694"/>
            <a:ext cx="8004114" cy="67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solidFill>
                  <a:srgbClr val="FECD42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居家养老</a:t>
            </a:r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必将成为未来养老模式的趋势。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EDD16939-433F-4241-9A11-438866070EB0}"/>
              </a:ext>
            </a:extLst>
          </p:cNvPr>
          <p:cNvGrpSpPr/>
          <p:nvPr/>
        </p:nvGrpSpPr>
        <p:grpSpPr>
          <a:xfrm>
            <a:off x="505701" y="1835441"/>
            <a:ext cx="11305299" cy="1084228"/>
            <a:chOff x="715828" y="1764045"/>
            <a:chExt cx="15597145" cy="1950939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D539A64D-E9E3-4E84-83F2-23E64311E013}"/>
                </a:ext>
              </a:extLst>
            </p:cNvPr>
            <p:cNvSpPr/>
            <p:nvPr/>
          </p:nvSpPr>
          <p:spPr>
            <a:xfrm>
              <a:off x="715828" y="1764045"/>
              <a:ext cx="15597145" cy="1950939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glow rad="228600">
                <a:srgbClr val="262626">
                  <a:alpha val="1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glow rad="431800">
                    <a:schemeClr val="tx1">
                      <a:alpha val="74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8412F1-9D9D-4C3B-8733-2CDDD1DA2FF5}"/>
                </a:ext>
              </a:extLst>
            </p:cNvPr>
            <p:cNvSpPr txBox="1"/>
            <p:nvPr/>
          </p:nvSpPr>
          <p:spPr>
            <a:xfrm>
              <a:off x="1137034" y="2319463"/>
              <a:ext cx="1942964" cy="830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gradFill flip="none" rotWithShape="1">
                    <a:gsLst>
                      <a:gs pos="0">
                        <a:schemeClr val="bg1"/>
                      </a:gs>
                      <a:gs pos="31000">
                        <a:schemeClr val="tx2">
                          <a:lumMod val="40000"/>
                          <a:lumOff val="60000"/>
                        </a:schemeClr>
                      </a:gs>
                      <a:gs pos="70000">
                        <a:schemeClr val="tx2">
                          <a:lumMod val="40000"/>
                          <a:lumOff val="60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0"/>
                    <a:tileRect/>
                  </a:gra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国家现状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2CB701C-B064-451D-BDA9-5BA13CEBBCA8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51" y="1933306"/>
              <a:ext cx="0" cy="1609067"/>
            </a:xfrm>
            <a:prstGeom prst="line">
              <a:avLst/>
            </a:prstGeom>
            <a:ln w="25400">
              <a:gradFill>
                <a:gsLst>
                  <a:gs pos="0">
                    <a:srgbClr val="FFFFFF"/>
                  </a:gs>
                  <a:gs pos="70000">
                    <a:schemeClr val="bg1">
                      <a:lumMod val="65000"/>
                    </a:schemeClr>
                  </a:gs>
                  <a:gs pos="30000">
                    <a:schemeClr val="bg1">
                      <a:lumMod val="65000"/>
                    </a:schemeClr>
                  </a:gs>
                  <a:gs pos="5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99CA4E8-720C-40FF-9880-DBE06946BF6B}"/>
                </a:ext>
              </a:extLst>
            </p:cNvPr>
            <p:cNvSpPr/>
            <p:nvPr/>
          </p:nvSpPr>
          <p:spPr>
            <a:xfrm>
              <a:off x="840602" y="2971365"/>
              <a:ext cx="26981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EC373BB-04D6-4B63-879D-21C34E9099A2}"/>
              </a:ext>
            </a:extLst>
          </p:cNvPr>
          <p:cNvSpPr txBox="1"/>
          <p:nvPr/>
        </p:nvSpPr>
        <p:spPr>
          <a:xfrm>
            <a:off x="2681630" y="2199804"/>
            <a:ext cx="5143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「少子老龄化」问题日益严峻且增速迅猛</a:t>
            </a:r>
            <a:endParaRPr lang="en-US" altLang="zh-CN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B3AB641A-4C89-4DDC-A239-0DC43C87F3F2}"/>
              </a:ext>
            </a:extLst>
          </p:cNvPr>
          <p:cNvSpPr/>
          <p:nvPr/>
        </p:nvSpPr>
        <p:spPr>
          <a:xfrm>
            <a:off x="2884363" y="2549708"/>
            <a:ext cx="962977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WANG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Lucang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WU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Rongwei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LI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Wei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.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Spatial-temporal patterns of population aging on China's urban agglomerations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</a:t>
            </a:r>
            <a:r>
              <a:rPr lang="zh-CN" altLang="en-US" sz="1200" i="1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地理学报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 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B80A7F5-2AD3-49D9-A199-985670BEAA50}"/>
              </a:ext>
            </a:extLst>
          </p:cNvPr>
          <p:cNvGrpSpPr/>
          <p:nvPr/>
        </p:nvGrpSpPr>
        <p:grpSpPr>
          <a:xfrm>
            <a:off x="1894491" y="3125101"/>
            <a:ext cx="8403017" cy="3522531"/>
            <a:chOff x="2128548" y="3125101"/>
            <a:chExt cx="8403017" cy="3522531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518E0191-93D1-444E-B96C-F63FBA7261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68" r="50222"/>
            <a:stretch/>
          </p:blipFill>
          <p:spPr>
            <a:xfrm>
              <a:off x="2128548" y="3125101"/>
              <a:ext cx="3449762" cy="3522531"/>
            </a:xfrm>
            <a:prstGeom prst="rect">
              <a:avLst/>
            </a:prstGeom>
            <a:noFill/>
            <a:ln w="9525">
              <a:noFill/>
            </a:ln>
          </p:spPr>
        </p:pic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84FCF065-3B2D-4AA7-A26D-5B0A1E86C3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9964"/>
            <a:stretch/>
          </p:blipFill>
          <p:spPr>
            <a:xfrm>
              <a:off x="6943724" y="3125101"/>
              <a:ext cx="3587841" cy="3522531"/>
            </a:xfrm>
            <a:prstGeom prst="rect">
              <a:avLst/>
            </a:prstGeom>
            <a:noFill/>
            <a:ln w="9525">
              <a:noFill/>
            </a:ln>
          </p:spPr>
        </p:pic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3AF69ABA-BCA8-4FE3-8DBD-23105BF50404}"/>
              </a:ext>
            </a:extLst>
          </p:cNvPr>
          <p:cNvSpPr/>
          <p:nvPr/>
        </p:nvSpPr>
        <p:spPr>
          <a:xfrm>
            <a:off x="3019425" y="3125101"/>
            <a:ext cx="1076325" cy="3012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84BF2287-2990-4FDD-8DCA-8FC1FE03086B}"/>
              </a:ext>
            </a:extLst>
          </p:cNvPr>
          <p:cNvSpPr/>
          <p:nvPr/>
        </p:nvSpPr>
        <p:spPr>
          <a:xfrm>
            <a:off x="7480567" y="3076266"/>
            <a:ext cx="1625333" cy="350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D4B0E10-01EA-4B31-A94C-35E6A247FDD8}"/>
              </a:ext>
            </a:extLst>
          </p:cNvPr>
          <p:cNvGrpSpPr/>
          <p:nvPr/>
        </p:nvGrpSpPr>
        <p:grpSpPr>
          <a:xfrm>
            <a:off x="13229600" y="3426317"/>
            <a:ext cx="11305299" cy="2427746"/>
            <a:chOff x="715828" y="1764045"/>
            <a:chExt cx="15597145" cy="1950939"/>
          </a:xfrm>
        </p:grpSpPr>
        <p:sp>
          <p:nvSpPr>
            <p:cNvPr id="57" name="矩形: 圆角 56">
              <a:extLst>
                <a:ext uri="{FF2B5EF4-FFF2-40B4-BE49-F238E27FC236}">
                  <a16:creationId xmlns:a16="http://schemas.microsoft.com/office/drawing/2014/main" id="{A30ADBEC-51A6-404E-9916-F09C720D2B54}"/>
                </a:ext>
              </a:extLst>
            </p:cNvPr>
            <p:cNvSpPr/>
            <p:nvPr/>
          </p:nvSpPr>
          <p:spPr>
            <a:xfrm>
              <a:off x="715828" y="1764045"/>
              <a:ext cx="15597145" cy="1950939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glow rad="228600">
                <a:srgbClr val="262626">
                  <a:alpha val="1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glow rad="431800">
                    <a:schemeClr val="tx1">
                      <a:alpha val="74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06D6EA39-EEDE-47DD-B29C-9938989E5006}"/>
                </a:ext>
              </a:extLst>
            </p:cNvPr>
            <p:cNvSpPr txBox="1"/>
            <p:nvPr/>
          </p:nvSpPr>
          <p:spPr>
            <a:xfrm>
              <a:off x="1137034" y="2508956"/>
              <a:ext cx="1942964" cy="667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gradFill flip="none" rotWithShape="1">
                    <a:gsLst>
                      <a:gs pos="0">
                        <a:schemeClr val="bg1"/>
                      </a:gs>
                      <a:gs pos="31000">
                        <a:schemeClr val="tx2">
                          <a:lumMod val="40000"/>
                          <a:lumOff val="60000"/>
                        </a:schemeClr>
                      </a:gs>
                      <a:gs pos="70000">
                        <a:schemeClr val="tx2">
                          <a:lumMod val="40000"/>
                          <a:lumOff val="60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0"/>
                    <a:tileRect/>
                  </a:gra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居家养老优势</a:t>
              </a:r>
            </a:p>
          </p:txBody>
        </p:sp>
        <p:cxnSp>
          <p:nvCxnSpPr>
            <p:cNvPr id="59" name="直接连接符 58">
              <a:extLst>
                <a:ext uri="{FF2B5EF4-FFF2-40B4-BE49-F238E27FC236}">
                  <a16:creationId xmlns:a16="http://schemas.microsoft.com/office/drawing/2014/main" id="{4621F4F4-729F-420A-B076-8122B0C6D288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51" y="1933306"/>
              <a:ext cx="0" cy="1609067"/>
            </a:xfrm>
            <a:prstGeom prst="line">
              <a:avLst/>
            </a:prstGeom>
            <a:ln w="25400">
              <a:gradFill>
                <a:gsLst>
                  <a:gs pos="0">
                    <a:srgbClr val="FFFFFF"/>
                  </a:gs>
                  <a:gs pos="70000">
                    <a:schemeClr val="bg1">
                      <a:lumMod val="65000"/>
                    </a:schemeClr>
                  </a:gs>
                  <a:gs pos="30000">
                    <a:schemeClr val="bg1">
                      <a:lumMod val="65000"/>
                    </a:schemeClr>
                  </a:gs>
                  <a:gs pos="5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矩形 59">
              <a:extLst>
                <a:ext uri="{FF2B5EF4-FFF2-40B4-BE49-F238E27FC236}">
                  <a16:creationId xmlns:a16="http://schemas.microsoft.com/office/drawing/2014/main" id="{62D99931-313B-49BF-A6A1-9F5FA9A67B51}"/>
                </a:ext>
              </a:extLst>
            </p:cNvPr>
            <p:cNvSpPr/>
            <p:nvPr/>
          </p:nvSpPr>
          <p:spPr>
            <a:xfrm>
              <a:off x="840602" y="2971364"/>
              <a:ext cx="26981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sp>
        <p:nvSpPr>
          <p:cNvPr id="61" name="文本框 60">
            <a:extLst>
              <a:ext uri="{FF2B5EF4-FFF2-40B4-BE49-F238E27FC236}">
                <a16:creationId xmlns:a16="http://schemas.microsoft.com/office/drawing/2014/main" id="{E0E8BB7E-EF24-4C0D-967E-B0A4C54D10BE}"/>
              </a:ext>
            </a:extLst>
          </p:cNvPr>
          <p:cNvSpPr txBox="1"/>
          <p:nvPr/>
        </p:nvSpPr>
        <p:spPr>
          <a:xfrm>
            <a:off x="15319873" y="3968180"/>
            <a:ext cx="514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居家养老更有利于老年人身心健康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607447C4-CFFC-4EB3-B09B-CE07A2335E70}"/>
              </a:ext>
            </a:extLst>
          </p:cNvPr>
          <p:cNvSpPr txBox="1"/>
          <p:nvPr/>
        </p:nvSpPr>
        <p:spPr>
          <a:xfrm>
            <a:off x="15319872" y="4959531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居家养老模式下，老年人可获得更多探望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AD4C60AA-ECB2-4790-B6C9-9C985202E5C4}"/>
              </a:ext>
            </a:extLst>
          </p:cNvPr>
          <p:cNvSpPr txBox="1"/>
          <p:nvPr/>
        </p:nvSpPr>
        <p:spPr>
          <a:xfrm>
            <a:off x="15319871" y="4463856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政府正在为居家社区养老制定相应政策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64" name="矩形 63">
            <a:extLst>
              <a:ext uri="{FF2B5EF4-FFF2-40B4-BE49-F238E27FC236}">
                <a16:creationId xmlns:a16="http://schemas.microsoft.com/office/drawing/2014/main" id="{41E808A8-B5BA-4AA9-BD12-5497EED09D19}"/>
              </a:ext>
            </a:extLst>
          </p:cNvPr>
          <p:cNvSpPr/>
          <p:nvPr/>
        </p:nvSpPr>
        <p:spPr>
          <a:xfrm>
            <a:off x="15608263" y="5346960"/>
            <a:ext cx="8926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不同养老模式下广州老年人健康状况研究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</a:t>
            </a:r>
            <a:r>
              <a:rPr lang="zh-CN" altLang="en-US" sz="1200" i="1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南方医科大学报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 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3324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1020506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立项背景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738148" y="947694"/>
            <a:ext cx="8004114" cy="67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solidFill>
                  <a:srgbClr val="FECD42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居家养老</a:t>
            </a:r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必将成为未来养老模式的趋势。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EDD16939-433F-4241-9A11-438866070EB0}"/>
              </a:ext>
            </a:extLst>
          </p:cNvPr>
          <p:cNvGrpSpPr/>
          <p:nvPr/>
        </p:nvGrpSpPr>
        <p:grpSpPr>
          <a:xfrm>
            <a:off x="505701" y="2139606"/>
            <a:ext cx="11305299" cy="1084228"/>
            <a:chOff x="715828" y="1764045"/>
            <a:chExt cx="15597145" cy="1950939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D539A64D-E9E3-4E84-83F2-23E64311E013}"/>
                </a:ext>
              </a:extLst>
            </p:cNvPr>
            <p:cNvSpPr/>
            <p:nvPr/>
          </p:nvSpPr>
          <p:spPr>
            <a:xfrm>
              <a:off x="715828" y="1764045"/>
              <a:ext cx="15597145" cy="1950939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glow rad="228600">
                <a:srgbClr val="262626">
                  <a:alpha val="1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glow rad="431800">
                    <a:schemeClr val="tx1">
                      <a:alpha val="74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E8412F1-9D9D-4C3B-8733-2CDDD1DA2FF5}"/>
                </a:ext>
              </a:extLst>
            </p:cNvPr>
            <p:cNvSpPr txBox="1"/>
            <p:nvPr/>
          </p:nvSpPr>
          <p:spPr>
            <a:xfrm>
              <a:off x="1137034" y="2319463"/>
              <a:ext cx="1942964" cy="830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gradFill flip="none" rotWithShape="1">
                    <a:gsLst>
                      <a:gs pos="0">
                        <a:schemeClr val="bg1"/>
                      </a:gs>
                      <a:gs pos="31000">
                        <a:schemeClr val="tx2">
                          <a:lumMod val="40000"/>
                          <a:lumOff val="60000"/>
                        </a:schemeClr>
                      </a:gs>
                      <a:gs pos="70000">
                        <a:schemeClr val="tx2">
                          <a:lumMod val="40000"/>
                          <a:lumOff val="60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0"/>
                    <a:tileRect/>
                  </a:gra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国家现状</a:t>
              </a: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E2CB701C-B064-451D-BDA9-5BA13CEBBCA8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51" y="1933306"/>
              <a:ext cx="0" cy="1609067"/>
            </a:xfrm>
            <a:prstGeom prst="line">
              <a:avLst/>
            </a:prstGeom>
            <a:ln w="25400">
              <a:gradFill>
                <a:gsLst>
                  <a:gs pos="0">
                    <a:srgbClr val="FFFFFF"/>
                  </a:gs>
                  <a:gs pos="70000">
                    <a:schemeClr val="bg1">
                      <a:lumMod val="65000"/>
                    </a:schemeClr>
                  </a:gs>
                  <a:gs pos="30000">
                    <a:schemeClr val="bg1">
                      <a:lumMod val="65000"/>
                    </a:schemeClr>
                  </a:gs>
                  <a:gs pos="5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499CA4E8-720C-40FF-9880-DBE06946BF6B}"/>
                </a:ext>
              </a:extLst>
            </p:cNvPr>
            <p:cNvSpPr/>
            <p:nvPr/>
          </p:nvSpPr>
          <p:spPr>
            <a:xfrm>
              <a:off x="840602" y="2971365"/>
              <a:ext cx="26981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BEC373BB-04D6-4B63-879D-21C34E9099A2}"/>
              </a:ext>
            </a:extLst>
          </p:cNvPr>
          <p:cNvSpPr txBox="1"/>
          <p:nvPr/>
        </p:nvSpPr>
        <p:spPr>
          <a:xfrm>
            <a:off x="2561368" y="2415983"/>
            <a:ext cx="70719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「少子老龄化」问题日益严峻且增速迅猛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33F5991D-A34F-4CCA-B62B-E6C1A1E78558}"/>
              </a:ext>
            </a:extLst>
          </p:cNvPr>
          <p:cNvGrpSpPr/>
          <p:nvPr/>
        </p:nvGrpSpPr>
        <p:grpSpPr>
          <a:xfrm>
            <a:off x="505700" y="3561619"/>
            <a:ext cx="11305299" cy="2427746"/>
            <a:chOff x="715828" y="1764045"/>
            <a:chExt cx="15597145" cy="1950939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F27EFE4B-E2C7-4F7A-A5C1-F6E9C673B01B}"/>
                </a:ext>
              </a:extLst>
            </p:cNvPr>
            <p:cNvSpPr/>
            <p:nvPr/>
          </p:nvSpPr>
          <p:spPr>
            <a:xfrm>
              <a:off x="715828" y="1764045"/>
              <a:ext cx="15597145" cy="1950939"/>
            </a:xfrm>
            <a:prstGeom prst="roundRect">
              <a:avLst>
                <a:gd name="adj" fmla="val 4167"/>
              </a:avLst>
            </a:prstGeom>
            <a:solidFill>
              <a:schemeClr val="bg1"/>
            </a:solidFill>
            <a:ln>
              <a:noFill/>
            </a:ln>
            <a:effectLst>
              <a:glow rad="228600">
                <a:srgbClr val="262626">
                  <a:alpha val="18000"/>
                </a:srgb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effectLst>
                  <a:glow rad="431800">
                    <a:schemeClr val="tx1">
                      <a:alpha val="74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0289433C-CC6B-47EB-9EFA-42ABE8801320}"/>
                </a:ext>
              </a:extLst>
            </p:cNvPr>
            <p:cNvSpPr txBox="1"/>
            <p:nvPr/>
          </p:nvSpPr>
          <p:spPr>
            <a:xfrm>
              <a:off x="1137034" y="2508956"/>
              <a:ext cx="1942964" cy="667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gradFill flip="none" rotWithShape="1">
                    <a:gsLst>
                      <a:gs pos="0">
                        <a:schemeClr val="bg1"/>
                      </a:gs>
                      <a:gs pos="31000">
                        <a:schemeClr val="tx2">
                          <a:lumMod val="40000"/>
                          <a:lumOff val="60000"/>
                        </a:schemeClr>
                      </a:gs>
                      <a:gs pos="70000">
                        <a:schemeClr val="tx2">
                          <a:lumMod val="40000"/>
                          <a:lumOff val="60000"/>
                        </a:schemeClr>
                      </a:gs>
                      <a:gs pos="100000">
                        <a:schemeClr val="accent1">
                          <a:lumMod val="75000"/>
                        </a:schemeClr>
                      </a:gs>
                    </a:gsLst>
                    <a:lin ang="5400000" scaled="0"/>
                    <a:tileRect/>
                  </a:gra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居家养老优势</a:t>
              </a:r>
            </a:p>
          </p:txBody>
        </p:sp>
        <p:cxnSp>
          <p:nvCxnSpPr>
            <p:cNvPr id="26" name="直接连接符 25">
              <a:extLst>
                <a:ext uri="{FF2B5EF4-FFF2-40B4-BE49-F238E27FC236}">
                  <a16:creationId xmlns:a16="http://schemas.microsoft.com/office/drawing/2014/main" id="{9A440200-D639-41A9-9E7B-73E88977EF1A}"/>
                </a:ext>
              </a:extLst>
            </p:cNvPr>
            <p:cNvCxnSpPr>
              <a:cxnSpLocks/>
            </p:cNvCxnSpPr>
            <p:nvPr/>
          </p:nvCxnSpPr>
          <p:spPr>
            <a:xfrm>
              <a:off x="3538751" y="1933306"/>
              <a:ext cx="0" cy="1609067"/>
            </a:xfrm>
            <a:prstGeom prst="line">
              <a:avLst/>
            </a:prstGeom>
            <a:ln w="25400">
              <a:gradFill>
                <a:gsLst>
                  <a:gs pos="0">
                    <a:srgbClr val="FFFFFF"/>
                  </a:gs>
                  <a:gs pos="70000">
                    <a:schemeClr val="bg1">
                      <a:lumMod val="65000"/>
                    </a:schemeClr>
                  </a:gs>
                  <a:gs pos="30000">
                    <a:schemeClr val="bg1">
                      <a:lumMod val="65000"/>
                    </a:schemeClr>
                  </a:gs>
                  <a:gs pos="50000">
                    <a:schemeClr val="tx1">
                      <a:lumMod val="0"/>
                    </a:schemeClr>
                  </a:gs>
                  <a:gs pos="100000">
                    <a:srgbClr val="FFFFFF"/>
                  </a:gs>
                </a:gsLst>
                <a:lin ang="54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EE45E61B-A80E-44BB-9B78-9B55F893D5E3}"/>
                </a:ext>
              </a:extLst>
            </p:cNvPr>
            <p:cNvSpPr/>
            <p:nvPr/>
          </p:nvSpPr>
          <p:spPr>
            <a:xfrm>
              <a:off x="840602" y="2971364"/>
              <a:ext cx="2698149" cy="3077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400" dirty="0"/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9D721593-8A80-479B-A77F-AF63F1012C5C}"/>
              </a:ext>
            </a:extLst>
          </p:cNvPr>
          <p:cNvSpPr txBox="1"/>
          <p:nvPr/>
        </p:nvSpPr>
        <p:spPr>
          <a:xfrm>
            <a:off x="2595973" y="4103482"/>
            <a:ext cx="514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居家养老更有利于老年人身心健康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99088AC-482F-45D3-9D1A-E7344ADB4A50}"/>
              </a:ext>
            </a:extLst>
          </p:cNvPr>
          <p:cNvSpPr txBox="1"/>
          <p:nvPr/>
        </p:nvSpPr>
        <p:spPr>
          <a:xfrm>
            <a:off x="2595972" y="5094833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居家养老模式下，老年人可获得更多探望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4A57E1A-8C72-4261-8AD5-34B28406BC10}"/>
              </a:ext>
            </a:extLst>
          </p:cNvPr>
          <p:cNvSpPr txBox="1"/>
          <p:nvPr/>
        </p:nvSpPr>
        <p:spPr>
          <a:xfrm>
            <a:off x="2595971" y="4599158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政府正在为居家社区养老制定相应政策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C5094BA7-40A0-453F-841D-B3842C2965FE}"/>
              </a:ext>
            </a:extLst>
          </p:cNvPr>
          <p:cNvSpPr/>
          <p:nvPr/>
        </p:nvSpPr>
        <p:spPr>
          <a:xfrm>
            <a:off x="2884364" y="2874099"/>
            <a:ext cx="89266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WANG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Lucang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WU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 err="1">
                <a:solidFill>
                  <a:schemeClr val="bg1">
                    <a:lumMod val="65000"/>
                  </a:schemeClr>
                </a:solidFill>
              </a:rPr>
              <a:t>Rongwei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LI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Wei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. 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</a:rPr>
              <a:t>Spatial-temporal patterns of population aging on China's urban agglomerations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</a:t>
            </a:r>
            <a:r>
              <a:rPr lang="zh-CN" altLang="en-US" sz="1200" i="1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地理学报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 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A8A8CEF-605C-4461-B894-9ED8A13CE151}"/>
              </a:ext>
            </a:extLst>
          </p:cNvPr>
          <p:cNvSpPr/>
          <p:nvPr/>
        </p:nvSpPr>
        <p:spPr>
          <a:xfrm>
            <a:off x="2884363" y="5482262"/>
            <a:ext cx="8926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</a:rPr>
              <a:t>不同养老模式下广州老年人健康状况研究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</a:t>
            </a:r>
            <a:r>
              <a:rPr lang="zh-CN" altLang="en-US" sz="1200" i="1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南方医科大学报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, 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36" name="矩形: 圆角 35">
            <a:extLst>
              <a:ext uri="{FF2B5EF4-FFF2-40B4-BE49-F238E27FC236}">
                <a16:creationId xmlns:a16="http://schemas.microsoft.com/office/drawing/2014/main" id="{8D8C221D-93E4-4EC5-8221-687865136934}"/>
              </a:ext>
            </a:extLst>
          </p:cNvPr>
          <p:cNvSpPr/>
          <p:nvPr/>
        </p:nvSpPr>
        <p:spPr>
          <a:xfrm>
            <a:off x="13976582" y="2184184"/>
            <a:ext cx="11305299" cy="3288207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  <a:effectLst>
            <a:glow rad="228600">
              <a:srgbClr val="262626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431800">
                  <a:schemeClr val="tx1">
                    <a:alpha val="74000"/>
                  </a:schemeClr>
                </a:glow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598D63FF-558F-4A19-8EF6-633C1D433B92}"/>
              </a:ext>
            </a:extLst>
          </p:cNvPr>
          <p:cNvCxnSpPr>
            <a:cxnSpLocks/>
          </p:cNvCxnSpPr>
          <p:nvPr/>
        </p:nvCxnSpPr>
        <p:spPr>
          <a:xfrm>
            <a:off x="16022725" y="2334798"/>
            <a:ext cx="0" cy="2711999"/>
          </a:xfrm>
          <a:prstGeom prst="line">
            <a:avLst/>
          </a:prstGeom>
          <a:ln w="25400">
            <a:gradFill>
              <a:gsLst>
                <a:gs pos="0">
                  <a:srgbClr val="FFFFFF"/>
                </a:gs>
                <a:gs pos="70000">
                  <a:schemeClr val="bg1">
                    <a:lumMod val="65000"/>
                  </a:schemeClr>
                </a:gs>
                <a:gs pos="30000">
                  <a:schemeClr val="bg1">
                    <a:lumMod val="65000"/>
                  </a:schemeClr>
                </a:gs>
                <a:gs pos="50000">
                  <a:schemeClr val="tx1">
                    <a:lumMod val="0"/>
                  </a:schemeClr>
                </a:gs>
                <a:gs pos="100000">
                  <a:srgbClr val="FFFFFF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0B866F0D-83C2-4719-A056-888E917EF5C2}"/>
              </a:ext>
            </a:extLst>
          </p:cNvPr>
          <p:cNvSpPr/>
          <p:nvPr/>
        </p:nvSpPr>
        <p:spPr>
          <a:xfrm>
            <a:off x="14067022" y="4084391"/>
            <a:ext cx="1955703" cy="518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57A5DF1A-C377-461F-8F21-ECEDB35DBF36}"/>
              </a:ext>
            </a:extLst>
          </p:cNvPr>
          <p:cNvSpPr txBox="1"/>
          <p:nvPr/>
        </p:nvSpPr>
        <p:spPr>
          <a:xfrm>
            <a:off x="16033514" y="2825738"/>
            <a:ext cx="514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人口老龄化加剧，社会养老压力大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9BC195C-C8A3-4805-AA42-F2EE6BB3208F}"/>
              </a:ext>
            </a:extLst>
          </p:cNvPr>
          <p:cNvSpPr txBox="1"/>
          <p:nvPr/>
        </p:nvSpPr>
        <p:spPr>
          <a:xfrm>
            <a:off x="16022725" y="3508975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护工人手不足，素质参差不齐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DC380715-3F86-4179-AAC1-588A01907A9C}"/>
              </a:ext>
            </a:extLst>
          </p:cNvPr>
          <p:cNvSpPr txBox="1"/>
          <p:nvPr/>
        </p:nvSpPr>
        <p:spPr>
          <a:xfrm>
            <a:off x="16033512" y="4192212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家庭护理人员成本高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42" name="矩形 41">
            <a:extLst>
              <a:ext uri="{FF2B5EF4-FFF2-40B4-BE49-F238E27FC236}">
                <a16:creationId xmlns:a16="http://schemas.microsoft.com/office/drawing/2014/main" id="{FA5E6226-69DA-4508-87DF-CF15EB3C8602}"/>
              </a:ext>
            </a:extLst>
          </p:cNvPr>
          <p:cNvSpPr/>
          <p:nvPr/>
        </p:nvSpPr>
        <p:spPr>
          <a:xfrm>
            <a:off x="16230546" y="4864165"/>
            <a:ext cx="8926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广州市养老现状及养老模式研究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43" name="任意多边形: 形状 42">
            <a:extLst>
              <a:ext uri="{FF2B5EF4-FFF2-40B4-BE49-F238E27FC236}">
                <a16:creationId xmlns:a16="http://schemas.microsoft.com/office/drawing/2014/main" id="{312E9AA6-6E1D-4798-A388-F3A7D057D0AB}"/>
              </a:ext>
            </a:extLst>
          </p:cNvPr>
          <p:cNvSpPr/>
          <p:nvPr/>
        </p:nvSpPr>
        <p:spPr>
          <a:xfrm>
            <a:off x="15087183" y="3978346"/>
            <a:ext cx="69222" cy="48220"/>
          </a:xfrm>
          <a:custGeom>
            <a:avLst/>
            <a:gdLst/>
            <a:ahLst/>
            <a:cxnLst/>
            <a:rect l="l" t="t" r="r" b="b"/>
            <a:pathLst>
              <a:path w="69222" h="48220">
                <a:moveTo>
                  <a:pt x="7957" y="0"/>
                </a:moveTo>
                <a:lnTo>
                  <a:pt x="69222" y="0"/>
                </a:lnTo>
                <a:lnTo>
                  <a:pt x="69222" y="39479"/>
                </a:lnTo>
                <a:lnTo>
                  <a:pt x="67929" y="48220"/>
                </a:lnTo>
                <a:lnTo>
                  <a:pt x="0" y="48220"/>
                </a:lnTo>
                <a:lnTo>
                  <a:pt x="7957" y="26678"/>
                </a:lnTo>
                <a:lnTo>
                  <a:pt x="7957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44" name="任意多边形: 形状 43">
            <a:extLst>
              <a:ext uri="{FF2B5EF4-FFF2-40B4-BE49-F238E27FC236}">
                <a16:creationId xmlns:a16="http://schemas.microsoft.com/office/drawing/2014/main" id="{161C2F19-EAC1-408B-A91A-7B6CF981F6AE}"/>
              </a:ext>
            </a:extLst>
          </p:cNvPr>
          <p:cNvSpPr/>
          <p:nvPr/>
        </p:nvSpPr>
        <p:spPr>
          <a:xfrm>
            <a:off x="14988157" y="4036113"/>
            <a:ext cx="54565" cy="58522"/>
          </a:xfrm>
          <a:custGeom>
            <a:avLst/>
            <a:gdLst/>
            <a:ahLst/>
            <a:cxnLst/>
            <a:rect l="l" t="t" r="r" b="b"/>
            <a:pathLst>
              <a:path w="54565" h="58522">
                <a:moveTo>
                  <a:pt x="0" y="0"/>
                </a:moveTo>
                <a:lnTo>
                  <a:pt x="54565" y="2154"/>
                </a:lnTo>
                <a:lnTo>
                  <a:pt x="54565" y="58522"/>
                </a:lnTo>
                <a:lnTo>
                  <a:pt x="15544" y="5852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45" name="任意多边形: 形状 44">
            <a:extLst>
              <a:ext uri="{FF2B5EF4-FFF2-40B4-BE49-F238E27FC236}">
                <a16:creationId xmlns:a16="http://schemas.microsoft.com/office/drawing/2014/main" id="{78260322-8D91-43C4-8C25-24D5E07A4187}"/>
              </a:ext>
            </a:extLst>
          </p:cNvPr>
          <p:cNvSpPr/>
          <p:nvPr/>
        </p:nvSpPr>
        <p:spPr>
          <a:xfrm>
            <a:off x="14367278" y="3257045"/>
            <a:ext cx="812902" cy="843077"/>
          </a:xfrm>
          <a:custGeom>
            <a:avLst/>
            <a:gdLst/>
            <a:ahLst/>
            <a:cxnLst/>
            <a:rect l="l" t="t" r="r" b="b"/>
            <a:pathLst>
              <a:path w="812902" h="843077">
                <a:moveTo>
                  <a:pt x="485546" y="0"/>
                </a:moveTo>
                <a:cubicBezTo>
                  <a:pt x="499567" y="26213"/>
                  <a:pt x="512064" y="52731"/>
                  <a:pt x="523037" y="79553"/>
                </a:cubicBezTo>
                <a:lnTo>
                  <a:pt x="812902" y="79553"/>
                </a:lnTo>
                <a:lnTo>
                  <a:pt x="812902" y="141732"/>
                </a:lnTo>
                <a:lnTo>
                  <a:pt x="218541" y="141732"/>
                </a:lnTo>
                <a:lnTo>
                  <a:pt x="218541" y="379476"/>
                </a:lnTo>
                <a:cubicBezTo>
                  <a:pt x="214884" y="572110"/>
                  <a:pt x="174650" y="726644"/>
                  <a:pt x="97841" y="843077"/>
                </a:cubicBezTo>
                <a:lnTo>
                  <a:pt x="48463" y="799186"/>
                </a:lnTo>
                <a:cubicBezTo>
                  <a:pt x="102717" y="718109"/>
                  <a:pt x="136245" y="610515"/>
                  <a:pt x="149047" y="476403"/>
                </a:cubicBezTo>
                <a:cubicBezTo>
                  <a:pt x="106985" y="513588"/>
                  <a:pt x="63398" y="546507"/>
                  <a:pt x="18288" y="575158"/>
                </a:cubicBezTo>
                <a:lnTo>
                  <a:pt x="0" y="511150"/>
                </a:lnTo>
                <a:cubicBezTo>
                  <a:pt x="53645" y="481280"/>
                  <a:pt x="104851" y="445313"/>
                  <a:pt x="153619" y="403251"/>
                </a:cubicBezTo>
                <a:lnTo>
                  <a:pt x="154534" y="391364"/>
                </a:lnTo>
                <a:lnTo>
                  <a:pt x="154534" y="79553"/>
                </a:lnTo>
                <a:lnTo>
                  <a:pt x="459029" y="79553"/>
                </a:lnTo>
                <a:cubicBezTo>
                  <a:pt x="445617" y="53950"/>
                  <a:pt x="431901" y="31395"/>
                  <a:pt x="417881" y="11888"/>
                </a:cubicBezTo>
                <a:lnTo>
                  <a:pt x="485546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2" name="任意多边形: 形状 51">
            <a:extLst>
              <a:ext uri="{FF2B5EF4-FFF2-40B4-BE49-F238E27FC236}">
                <a16:creationId xmlns:a16="http://schemas.microsoft.com/office/drawing/2014/main" id="{68CE5AB8-1D7E-4082-923B-E62C9F13D645}"/>
              </a:ext>
            </a:extLst>
          </p:cNvPr>
          <p:cNvSpPr/>
          <p:nvPr/>
        </p:nvSpPr>
        <p:spPr>
          <a:xfrm>
            <a:off x="14366364" y="3407920"/>
            <a:ext cx="134417" cy="196596"/>
          </a:xfrm>
          <a:custGeom>
            <a:avLst/>
            <a:gdLst/>
            <a:ahLst/>
            <a:cxnLst/>
            <a:rect l="l" t="t" r="r" b="b"/>
            <a:pathLst>
              <a:path w="134417" h="196596">
                <a:moveTo>
                  <a:pt x="52121" y="0"/>
                </a:moveTo>
                <a:cubicBezTo>
                  <a:pt x="84430" y="55474"/>
                  <a:pt x="111862" y="113386"/>
                  <a:pt x="134417" y="173736"/>
                </a:cubicBezTo>
                <a:lnTo>
                  <a:pt x="80468" y="196596"/>
                </a:lnTo>
                <a:cubicBezTo>
                  <a:pt x="54864" y="127712"/>
                  <a:pt x="28042" y="69495"/>
                  <a:pt x="0" y="21946"/>
                </a:cubicBezTo>
                <a:lnTo>
                  <a:pt x="5212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3" name="任意多边形: 形状 52">
            <a:extLst>
              <a:ext uri="{FF2B5EF4-FFF2-40B4-BE49-F238E27FC236}">
                <a16:creationId xmlns:a16="http://schemas.microsoft.com/office/drawing/2014/main" id="{34F3745C-0896-41E7-A73E-87EC77FC9C50}"/>
              </a:ext>
            </a:extLst>
          </p:cNvPr>
          <p:cNvSpPr/>
          <p:nvPr/>
        </p:nvSpPr>
        <p:spPr>
          <a:xfrm>
            <a:off x="14647999" y="3462784"/>
            <a:ext cx="508406" cy="638252"/>
          </a:xfrm>
          <a:custGeom>
            <a:avLst/>
            <a:gdLst/>
            <a:ahLst/>
            <a:cxnLst/>
            <a:rect l="l" t="t" r="r" b="b"/>
            <a:pathLst>
              <a:path w="508406" h="638252">
                <a:moveTo>
                  <a:pt x="2743" y="0"/>
                </a:moveTo>
                <a:lnTo>
                  <a:pt x="481889" y="0"/>
                </a:lnTo>
                <a:lnTo>
                  <a:pt x="481889" y="52121"/>
                </a:lnTo>
                <a:cubicBezTo>
                  <a:pt x="428853" y="96012"/>
                  <a:pt x="367284" y="135941"/>
                  <a:pt x="297180" y="171908"/>
                </a:cubicBezTo>
                <a:cubicBezTo>
                  <a:pt x="299618" y="173127"/>
                  <a:pt x="301752" y="174651"/>
                  <a:pt x="303581" y="176480"/>
                </a:cubicBezTo>
                <a:lnTo>
                  <a:pt x="508406" y="176480"/>
                </a:lnTo>
                <a:lnTo>
                  <a:pt x="508406" y="515562"/>
                </a:lnTo>
                <a:lnTo>
                  <a:pt x="447141" y="515562"/>
                </a:lnTo>
                <a:lnTo>
                  <a:pt x="447141" y="485547"/>
                </a:lnTo>
                <a:lnTo>
                  <a:pt x="285293" y="485547"/>
                </a:lnTo>
                <a:lnTo>
                  <a:pt x="285293" y="623621"/>
                </a:lnTo>
                <a:lnTo>
                  <a:pt x="224028" y="623621"/>
                </a:lnTo>
                <a:lnTo>
                  <a:pt x="224028" y="485547"/>
                </a:lnTo>
                <a:lnTo>
                  <a:pt x="61264" y="485547"/>
                </a:lnTo>
                <a:lnTo>
                  <a:pt x="61264" y="638252"/>
                </a:lnTo>
                <a:lnTo>
                  <a:pt x="0" y="638252"/>
                </a:lnTo>
                <a:lnTo>
                  <a:pt x="0" y="176480"/>
                </a:lnTo>
                <a:lnTo>
                  <a:pt x="214884" y="176480"/>
                </a:lnTo>
                <a:cubicBezTo>
                  <a:pt x="177088" y="150876"/>
                  <a:pt x="135636" y="126188"/>
                  <a:pt x="90525" y="102413"/>
                </a:cubicBezTo>
                <a:lnTo>
                  <a:pt x="130759" y="64008"/>
                </a:lnTo>
                <a:cubicBezTo>
                  <a:pt x="175869" y="88392"/>
                  <a:pt x="216103" y="113081"/>
                  <a:pt x="251460" y="138075"/>
                </a:cubicBezTo>
                <a:cubicBezTo>
                  <a:pt x="296570" y="116129"/>
                  <a:pt x="342900" y="89612"/>
                  <a:pt x="390449" y="58522"/>
                </a:cubicBezTo>
                <a:lnTo>
                  <a:pt x="2743" y="58522"/>
                </a:lnTo>
                <a:lnTo>
                  <a:pt x="2743" y="0"/>
                </a:lnTo>
                <a:close/>
                <a:moveTo>
                  <a:pt x="61264" y="230429"/>
                </a:moveTo>
                <a:lnTo>
                  <a:pt x="61264" y="307239"/>
                </a:lnTo>
                <a:lnTo>
                  <a:pt x="224028" y="307239"/>
                </a:lnTo>
                <a:lnTo>
                  <a:pt x="224028" y="230429"/>
                </a:lnTo>
                <a:lnTo>
                  <a:pt x="61264" y="230429"/>
                </a:lnTo>
                <a:close/>
                <a:moveTo>
                  <a:pt x="285293" y="230429"/>
                </a:moveTo>
                <a:lnTo>
                  <a:pt x="285293" y="307239"/>
                </a:lnTo>
                <a:lnTo>
                  <a:pt x="447141" y="307239"/>
                </a:lnTo>
                <a:lnTo>
                  <a:pt x="447141" y="230429"/>
                </a:lnTo>
                <a:lnTo>
                  <a:pt x="285293" y="230429"/>
                </a:lnTo>
                <a:close/>
                <a:moveTo>
                  <a:pt x="61264" y="360274"/>
                </a:moveTo>
                <a:lnTo>
                  <a:pt x="61264" y="432512"/>
                </a:lnTo>
                <a:lnTo>
                  <a:pt x="224028" y="432512"/>
                </a:lnTo>
                <a:lnTo>
                  <a:pt x="224028" y="360274"/>
                </a:lnTo>
                <a:lnTo>
                  <a:pt x="61264" y="360274"/>
                </a:lnTo>
                <a:close/>
                <a:moveTo>
                  <a:pt x="285293" y="360274"/>
                </a:moveTo>
                <a:lnTo>
                  <a:pt x="285293" y="432512"/>
                </a:lnTo>
                <a:lnTo>
                  <a:pt x="447141" y="432512"/>
                </a:lnTo>
                <a:lnTo>
                  <a:pt x="447141" y="360274"/>
                </a:lnTo>
                <a:lnTo>
                  <a:pt x="285293" y="36027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4" name="任意多边形: 形状 53">
            <a:extLst>
              <a:ext uri="{FF2B5EF4-FFF2-40B4-BE49-F238E27FC236}">
                <a16:creationId xmlns:a16="http://schemas.microsoft.com/office/drawing/2014/main" id="{DE25DDC8-E08C-4A14-83F8-EEC02861F9B0}"/>
              </a:ext>
            </a:extLst>
          </p:cNvPr>
          <p:cNvSpPr/>
          <p:nvPr/>
        </p:nvSpPr>
        <p:spPr>
          <a:xfrm>
            <a:off x="14987805" y="3768052"/>
            <a:ext cx="565919" cy="466130"/>
          </a:xfrm>
          <a:custGeom>
            <a:avLst/>
            <a:gdLst/>
            <a:ahLst/>
            <a:cxnLst/>
            <a:rect l="l" t="t" r="r" b="b"/>
            <a:pathLst>
              <a:path w="565919" h="466130">
                <a:moveTo>
                  <a:pt x="210294" y="0"/>
                </a:moveTo>
                <a:lnTo>
                  <a:pt x="266551" y="0"/>
                </a:lnTo>
                <a:lnTo>
                  <a:pt x="266551" y="80367"/>
                </a:lnTo>
                <a:lnTo>
                  <a:pt x="565919" y="80367"/>
                </a:lnTo>
                <a:lnTo>
                  <a:pt x="565919" y="128587"/>
                </a:lnTo>
                <a:lnTo>
                  <a:pt x="266551" y="128587"/>
                </a:lnTo>
                <a:lnTo>
                  <a:pt x="266551" y="210294"/>
                </a:lnTo>
                <a:lnTo>
                  <a:pt x="503634" y="210294"/>
                </a:lnTo>
                <a:lnTo>
                  <a:pt x="503634" y="466130"/>
                </a:lnTo>
                <a:lnTo>
                  <a:pt x="448717" y="466130"/>
                </a:lnTo>
                <a:lnTo>
                  <a:pt x="448717" y="438001"/>
                </a:lnTo>
                <a:lnTo>
                  <a:pt x="54917" y="438001"/>
                </a:lnTo>
                <a:lnTo>
                  <a:pt x="54917" y="466130"/>
                </a:lnTo>
                <a:lnTo>
                  <a:pt x="0" y="466130"/>
                </a:lnTo>
                <a:lnTo>
                  <a:pt x="0" y="210294"/>
                </a:lnTo>
                <a:lnTo>
                  <a:pt x="107336" y="210294"/>
                </a:lnTo>
                <a:lnTo>
                  <a:pt x="107336" y="236972"/>
                </a:lnTo>
                <a:lnTo>
                  <a:pt x="99379" y="258514"/>
                </a:lnTo>
                <a:lnTo>
                  <a:pt x="54917" y="258514"/>
                </a:lnTo>
                <a:lnTo>
                  <a:pt x="54917" y="270215"/>
                </a:lnTo>
                <a:lnTo>
                  <a:pt x="352" y="268061"/>
                </a:lnTo>
                <a:lnTo>
                  <a:pt x="15896" y="326583"/>
                </a:lnTo>
                <a:lnTo>
                  <a:pt x="54917" y="326583"/>
                </a:lnTo>
                <a:lnTo>
                  <a:pt x="54917" y="389781"/>
                </a:lnTo>
                <a:lnTo>
                  <a:pt x="448717" y="389781"/>
                </a:lnTo>
                <a:lnTo>
                  <a:pt x="448717" y="258514"/>
                </a:lnTo>
                <a:lnTo>
                  <a:pt x="167308" y="258514"/>
                </a:lnTo>
                <a:lnTo>
                  <a:pt x="168601" y="249773"/>
                </a:lnTo>
                <a:lnTo>
                  <a:pt x="168601" y="210294"/>
                </a:lnTo>
                <a:lnTo>
                  <a:pt x="210294" y="210294"/>
                </a:lnTo>
                <a:lnTo>
                  <a:pt x="21029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5" name="任意多边形: 形状 54">
            <a:extLst>
              <a:ext uri="{FF2B5EF4-FFF2-40B4-BE49-F238E27FC236}">
                <a16:creationId xmlns:a16="http://schemas.microsoft.com/office/drawing/2014/main" id="{F449C0DF-3B49-4BF4-A478-EE5652FC672F}"/>
              </a:ext>
            </a:extLst>
          </p:cNvPr>
          <p:cNvSpPr/>
          <p:nvPr/>
        </p:nvSpPr>
        <p:spPr>
          <a:xfrm>
            <a:off x="15042722" y="4026567"/>
            <a:ext cx="112391" cy="68069"/>
          </a:xfrm>
          <a:custGeom>
            <a:avLst/>
            <a:gdLst/>
            <a:ahLst/>
            <a:cxnLst/>
            <a:rect l="l" t="t" r="r" b="b"/>
            <a:pathLst>
              <a:path w="112391" h="68069">
                <a:moveTo>
                  <a:pt x="44462" y="0"/>
                </a:moveTo>
                <a:lnTo>
                  <a:pt x="112391" y="0"/>
                </a:lnTo>
                <a:lnTo>
                  <a:pt x="108712" y="24864"/>
                </a:lnTo>
                <a:cubicBezTo>
                  <a:pt x="98768" y="53667"/>
                  <a:pt x="73908" y="68069"/>
                  <a:pt x="34131" y="68069"/>
                </a:cubicBezTo>
                <a:lnTo>
                  <a:pt x="0" y="68069"/>
                </a:lnTo>
                <a:lnTo>
                  <a:pt x="0" y="11701"/>
                </a:lnTo>
                <a:lnTo>
                  <a:pt x="14929" y="12290"/>
                </a:lnTo>
                <a:cubicBezTo>
                  <a:pt x="27426" y="12290"/>
                  <a:pt x="36799" y="9471"/>
                  <a:pt x="43047" y="3832"/>
                </a:cubicBezTo>
                <a:lnTo>
                  <a:pt x="44462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6" name="任意多边形: 形状 55">
            <a:extLst>
              <a:ext uri="{FF2B5EF4-FFF2-40B4-BE49-F238E27FC236}">
                <a16:creationId xmlns:a16="http://schemas.microsoft.com/office/drawing/2014/main" id="{BFFCEAEB-9150-4157-8382-29DADEE4F2FF}"/>
              </a:ext>
            </a:extLst>
          </p:cNvPr>
          <p:cNvSpPr/>
          <p:nvPr/>
        </p:nvSpPr>
        <p:spPr>
          <a:xfrm>
            <a:off x="15261052" y="4246907"/>
            <a:ext cx="107156" cy="159395"/>
          </a:xfrm>
          <a:custGeom>
            <a:avLst/>
            <a:gdLst/>
            <a:ahLst/>
            <a:cxnLst/>
            <a:rect l="l" t="t" r="r" b="b"/>
            <a:pathLst>
              <a:path w="107156" h="159395">
                <a:moveTo>
                  <a:pt x="48890" y="0"/>
                </a:moveTo>
                <a:cubicBezTo>
                  <a:pt x="70321" y="44202"/>
                  <a:pt x="89744" y="90413"/>
                  <a:pt x="107156" y="138634"/>
                </a:cubicBezTo>
                <a:lnTo>
                  <a:pt x="54248" y="159395"/>
                </a:lnTo>
                <a:cubicBezTo>
                  <a:pt x="41746" y="119212"/>
                  <a:pt x="23664" y="72331"/>
                  <a:pt x="0" y="18753"/>
                </a:cubicBezTo>
                <a:lnTo>
                  <a:pt x="4889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7" name="任意多边形: 形状 56">
            <a:extLst>
              <a:ext uri="{FF2B5EF4-FFF2-40B4-BE49-F238E27FC236}">
                <a16:creationId xmlns:a16="http://schemas.microsoft.com/office/drawing/2014/main" id="{80DAFB59-5417-40B7-A846-69A117A7457A}"/>
              </a:ext>
            </a:extLst>
          </p:cNvPr>
          <p:cNvSpPr/>
          <p:nvPr/>
        </p:nvSpPr>
        <p:spPr>
          <a:xfrm>
            <a:off x="15426475" y="4249586"/>
            <a:ext cx="131936" cy="173459"/>
          </a:xfrm>
          <a:custGeom>
            <a:avLst/>
            <a:gdLst/>
            <a:ahLst/>
            <a:cxnLst/>
            <a:rect l="l" t="t" r="r" b="b"/>
            <a:pathLst>
              <a:path w="131936" h="173459">
                <a:moveTo>
                  <a:pt x="46211" y="0"/>
                </a:moveTo>
                <a:cubicBezTo>
                  <a:pt x="81930" y="54025"/>
                  <a:pt x="110505" y="102692"/>
                  <a:pt x="131936" y="146001"/>
                </a:cubicBezTo>
                <a:lnTo>
                  <a:pt x="81037" y="173459"/>
                </a:lnTo>
                <a:cubicBezTo>
                  <a:pt x="58712" y="127918"/>
                  <a:pt x="31700" y="78135"/>
                  <a:pt x="0" y="24110"/>
                </a:cubicBezTo>
                <a:lnTo>
                  <a:pt x="4621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8" name="任意多边形: 形状 57">
            <a:extLst>
              <a:ext uri="{FF2B5EF4-FFF2-40B4-BE49-F238E27FC236}">
                <a16:creationId xmlns:a16="http://schemas.microsoft.com/office/drawing/2014/main" id="{F0904FBF-BFB4-4934-B75F-893591B092BF}"/>
              </a:ext>
            </a:extLst>
          </p:cNvPr>
          <p:cNvSpPr/>
          <p:nvPr/>
        </p:nvSpPr>
        <p:spPr>
          <a:xfrm>
            <a:off x="15101658" y="4251595"/>
            <a:ext cx="101799" cy="161405"/>
          </a:xfrm>
          <a:custGeom>
            <a:avLst/>
            <a:gdLst/>
            <a:ahLst/>
            <a:cxnLst/>
            <a:rect l="l" t="t" r="r" b="b"/>
            <a:pathLst>
              <a:path w="101799" h="161405">
                <a:moveTo>
                  <a:pt x="48221" y="0"/>
                </a:moveTo>
                <a:cubicBezTo>
                  <a:pt x="68759" y="45095"/>
                  <a:pt x="86618" y="92646"/>
                  <a:pt x="101799" y="142652"/>
                </a:cubicBezTo>
                <a:lnTo>
                  <a:pt x="47551" y="161405"/>
                </a:lnTo>
                <a:cubicBezTo>
                  <a:pt x="33710" y="112738"/>
                  <a:pt x="17860" y="64741"/>
                  <a:pt x="0" y="17413"/>
                </a:cubicBezTo>
                <a:lnTo>
                  <a:pt x="4822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9" name="任意多边形: 形状 58">
            <a:extLst>
              <a:ext uri="{FF2B5EF4-FFF2-40B4-BE49-F238E27FC236}">
                <a16:creationId xmlns:a16="http://schemas.microsoft.com/office/drawing/2014/main" id="{ED8B7B2C-2778-4436-94E8-E9DAB54A161A}"/>
              </a:ext>
            </a:extLst>
          </p:cNvPr>
          <p:cNvSpPr/>
          <p:nvPr/>
        </p:nvSpPr>
        <p:spPr>
          <a:xfrm>
            <a:off x="14902079" y="4254274"/>
            <a:ext cx="135954" cy="170781"/>
          </a:xfrm>
          <a:custGeom>
            <a:avLst/>
            <a:gdLst/>
            <a:ahLst/>
            <a:cxnLst/>
            <a:rect l="l" t="t" r="r" b="b"/>
            <a:pathLst>
              <a:path w="135954" h="170781">
                <a:moveTo>
                  <a:pt x="89073" y="0"/>
                </a:moveTo>
                <a:lnTo>
                  <a:pt x="135954" y="26789"/>
                </a:lnTo>
                <a:cubicBezTo>
                  <a:pt x="102021" y="87958"/>
                  <a:pt x="72107" y="135955"/>
                  <a:pt x="46211" y="170781"/>
                </a:cubicBezTo>
                <a:lnTo>
                  <a:pt x="0" y="137964"/>
                </a:lnTo>
                <a:cubicBezTo>
                  <a:pt x="29021" y="99566"/>
                  <a:pt x="58712" y="53578"/>
                  <a:pt x="8907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54A75AE9-8BA4-4A67-A663-BDF805C05F31}"/>
              </a:ext>
            </a:extLst>
          </p:cNvPr>
          <p:cNvSpPr txBox="1"/>
          <p:nvPr/>
        </p:nvSpPr>
        <p:spPr>
          <a:xfrm>
            <a:off x="14257713" y="2826049"/>
            <a:ext cx="1003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社会</a:t>
            </a:r>
          </a:p>
        </p:txBody>
      </p:sp>
    </p:spTree>
    <p:extLst>
      <p:ext uri="{BB962C8B-B14F-4D97-AF65-F5344CB8AC3E}">
        <p14:creationId xmlns:p14="http://schemas.microsoft.com/office/powerpoint/2010/main" val="8539281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1020506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用户需求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738148" y="968714"/>
            <a:ext cx="7135287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solidFill>
                  <a:srgbClr val="FECD42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居家养老</a:t>
            </a:r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可解决当前许多社会问题。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F27EFE4B-E2C7-4F7A-A5C1-F6E9C673B01B}"/>
              </a:ext>
            </a:extLst>
          </p:cNvPr>
          <p:cNvSpPr/>
          <p:nvPr/>
        </p:nvSpPr>
        <p:spPr>
          <a:xfrm>
            <a:off x="505700" y="2184184"/>
            <a:ext cx="11305299" cy="3288207"/>
          </a:xfrm>
          <a:prstGeom prst="roundRect">
            <a:avLst>
              <a:gd name="adj" fmla="val 4167"/>
            </a:avLst>
          </a:prstGeom>
          <a:solidFill>
            <a:schemeClr val="bg1"/>
          </a:solidFill>
          <a:ln>
            <a:noFill/>
          </a:ln>
          <a:effectLst>
            <a:glow rad="228600">
              <a:srgbClr val="262626">
                <a:alpha val="18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effectLst>
                <a:glow rad="431800">
                  <a:schemeClr val="tx1">
                    <a:alpha val="74000"/>
                  </a:schemeClr>
                </a:glow>
                <a:outerShdw blurRad="50800" dist="50800" dir="5400000" sx="1000" sy="1000" algn="ctr" rotWithShape="0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9A440200-D639-41A9-9E7B-73E88977EF1A}"/>
              </a:ext>
            </a:extLst>
          </p:cNvPr>
          <p:cNvCxnSpPr>
            <a:cxnSpLocks/>
          </p:cNvCxnSpPr>
          <p:nvPr/>
        </p:nvCxnSpPr>
        <p:spPr>
          <a:xfrm>
            <a:off x="2551843" y="2334798"/>
            <a:ext cx="0" cy="2711999"/>
          </a:xfrm>
          <a:prstGeom prst="line">
            <a:avLst/>
          </a:prstGeom>
          <a:ln w="25400">
            <a:gradFill>
              <a:gsLst>
                <a:gs pos="0">
                  <a:srgbClr val="FFFFFF"/>
                </a:gs>
                <a:gs pos="70000">
                  <a:schemeClr val="bg1">
                    <a:lumMod val="65000"/>
                  </a:schemeClr>
                </a:gs>
                <a:gs pos="30000">
                  <a:schemeClr val="bg1">
                    <a:lumMod val="65000"/>
                  </a:schemeClr>
                </a:gs>
                <a:gs pos="50000">
                  <a:schemeClr val="tx1">
                    <a:lumMod val="0"/>
                  </a:schemeClr>
                </a:gs>
                <a:gs pos="100000">
                  <a:srgbClr val="FFFFFF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26">
            <a:extLst>
              <a:ext uri="{FF2B5EF4-FFF2-40B4-BE49-F238E27FC236}">
                <a16:creationId xmlns:a16="http://schemas.microsoft.com/office/drawing/2014/main" id="{EE45E61B-A80E-44BB-9B78-9B55F893D5E3}"/>
              </a:ext>
            </a:extLst>
          </p:cNvPr>
          <p:cNvSpPr/>
          <p:nvPr/>
        </p:nvSpPr>
        <p:spPr>
          <a:xfrm>
            <a:off x="596140" y="4084391"/>
            <a:ext cx="1955703" cy="51874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sz="1400" dirty="0"/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9D721593-8A80-479B-A77F-AF63F1012C5C}"/>
              </a:ext>
            </a:extLst>
          </p:cNvPr>
          <p:cNvSpPr txBox="1"/>
          <p:nvPr/>
        </p:nvSpPr>
        <p:spPr>
          <a:xfrm>
            <a:off x="2562632" y="2825738"/>
            <a:ext cx="5143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人口老龄化加剧，社会养老压力大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99088AC-482F-45D3-9D1A-E7344ADB4A50}"/>
              </a:ext>
            </a:extLst>
          </p:cNvPr>
          <p:cNvSpPr txBox="1"/>
          <p:nvPr/>
        </p:nvSpPr>
        <p:spPr>
          <a:xfrm>
            <a:off x="2551843" y="3508975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护工人手不足，素质参差不齐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4A57E1A-8C72-4261-8AD5-34B28406BC10}"/>
              </a:ext>
            </a:extLst>
          </p:cNvPr>
          <p:cNvSpPr txBox="1"/>
          <p:nvPr/>
        </p:nvSpPr>
        <p:spPr>
          <a:xfrm>
            <a:off x="2562630" y="4192212"/>
            <a:ext cx="62146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 ·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家庭护理人员成本高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9A8A8CEF-605C-4461-B894-9ED8A13CE151}"/>
              </a:ext>
            </a:extLst>
          </p:cNvPr>
          <p:cNvSpPr/>
          <p:nvPr/>
        </p:nvSpPr>
        <p:spPr>
          <a:xfrm>
            <a:off x="2759664" y="4864165"/>
            <a:ext cx="89266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endParaRPr lang="en-US" altLang="zh-CN" sz="1200" dirty="0">
              <a:solidFill>
                <a:schemeClr val="bg1">
                  <a:lumMod val="65000"/>
                </a:schemeClr>
              </a:solidFill>
            </a:endParaRPr>
          </a:p>
          <a:p>
            <a:pPr algn="r"/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广州市养老现状及养老模式研究</a:t>
            </a:r>
            <a:r>
              <a:rPr lang="en-US" altLang="zh-CN" sz="1200" dirty="0">
                <a:solidFill>
                  <a:schemeClr val="bg1">
                    <a:lumMod val="65000"/>
                  </a:schemeClr>
                </a:solidFill>
                <a:latin typeface="Verdana,Arial"/>
              </a:rPr>
              <a:t>[J]. 2017</a:t>
            </a:r>
            <a:endParaRPr lang="zh-CN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4" name="任意多边形: 形状 113">
            <a:extLst>
              <a:ext uri="{FF2B5EF4-FFF2-40B4-BE49-F238E27FC236}">
                <a16:creationId xmlns:a16="http://schemas.microsoft.com/office/drawing/2014/main" id="{65E4EFEF-8727-45B4-A66F-8BAFE3FAA007}"/>
              </a:ext>
            </a:extLst>
          </p:cNvPr>
          <p:cNvSpPr/>
          <p:nvPr/>
        </p:nvSpPr>
        <p:spPr>
          <a:xfrm>
            <a:off x="1616301" y="3978346"/>
            <a:ext cx="69222" cy="48220"/>
          </a:xfrm>
          <a:custGeom>
            <a:avLst/>
            <a:gdLst/>
            <a:ahLst/>
            <a:cxnLst/>
            <a:rect l="l" t="t" r="r" b="b"/>
            <a:pathLst>
              <a:path w="69222" h="48220">
                <a:moveTo>
                  <a:pt x="7957" y="0"/>
                </a:moveTo>
                <a:lnTo>
                  <a:pt x="69222" y="0"/>
                </a:lnTo>
                <a:lnTo>
                  <a:pt x="69222" y="39479"/>
                </a:lnTo>
                <a:lnTo>
                  <a:pt x="67929" y="48220"/>
                </a:lnTo>
                <a:lnTo>
                  <a:pt x="0" y="48220"/>
                </a:lnTo>
                <a:lnTo>
                  <a:pt x="7957" y="26678"/>
                </a:lnTo>
                <a:lnTo>
                  <a:pt x="7957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11" name="任意多边形: 形状 110">
            <a:extLst>
              <a:ext uri="{FF2B5EF4-FFF2-40B4-BE49-F238E27FC236}">
                <a16:creationId xmlns:a16="http://schemas.microsoft.com/office/drawing/2014/main" id="{21431E8B-C341-43BF-9B5D-AC517267F90F}"/>
              </a:ext>
            </a:extLst>
          </p:cNvPr>
          <p:cNvSpPr/>
          <p:nvPr/>
        </p:nvSpPr>
        <p:spPr>
          <a:xfrm>
            <a:off x="1517275" y="4036113"/>
            <a:ext cx="54565" cy="58522"/>
          </a:xfrm>
          <a:custGeom>
            <a:avLst/>
            <a:gdLst/>
            <a:ahLst/>
            <a:cxnLst/>
            <a:rect l="l" t="t" r="r" b="b"/>
            <a:pathLst>
              <a:path w="54565" h="58522">
                <a:moveTo>
                  <a:pt x="0" y="0"/>
                </a:moveTo>
                <a:lnTo>
                  <a:pt x="54565" y="2154"/>
                </a:lnTo>
                <a:lnTo>
                  <a:pt x="54565" y="58522"/>
                </a:lnTo>
                <a:lnTo>
                  <a:pt x="15544" y="58522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10" name="任意多边形: 形状 109">
            <a:extLst>
              <a:ext uri="{FF2B5EF4-FFF2-40B4-BE49-F238E27FC236}">
                <a16:creationId xmlns:a16="http://schemas.microsoft.com/office/drawing/2014/main" id="{7B83B64D-2215-458D-B63B-B6585FF70426}"/>
              </a:ext>
            </a:extLst>
          </p:cNvPr>
          <p:cNvSpPr/>
          <p:nvPr/>
        </p:nvSpPr>
        <p:spPr>
          <a:xfrm>
            <a:off x="896396" y="3257045"/>
            <a:ext cx="812902" cy="843077"/>
          </a:xfrm>
          <a:custGeom>
            <a:avLst/>
            <a:gdLst/>
            <a:ahLst/>
            <a:cxnLst/>
            <a:rect l="l" t="t" r="r" b="b"/>
            <a:pathLst>
              <a:path w="812902" h="843077">
                <a:moveTo>
                  <a:pt x="485546" y="0"/>
                </a:moveTo>
                <a:cubicBezTo>
                  <a:pt x="499567" y="26213"/>
                  <a:pt x="512064" y="52731"/>
                  <a:pt x="523037" y="79553"/>
                </a:cubicBezTo>
                <a:lnTo>
                  <a:pt x="812902" y="79553"/>
                </a:lnTo>
                <a:lnTo>
                  <a:pt x="812902" y="141732"/>
                </a:lnTo>
                <a:lnTo>
                  <a:pt x="218541" y="141732"/>
                </a:lnTo>
                <a:lnTo>
                  <a:pt x="218541" y="379476"/>
                </a:lnTo>
                <a:cubicBezTo>
                  <a:pt x="214884" y="572110"/>
                  <a:pt x="174650" y="726644"/>
                  <a:pt x="97841" y="843077"/>
                </a:cubicBezTo>
                <a:lnTo>
                  <a:pt x="48463" y="799186"/>
                </a:lnTo>
                <a:cubicBezTo>
                  <a:pt x="102717" y="718109"/>
                  <a:pt x="136245" y="610515"/>
                  <a:pt x="149047" y="476403"/>
                </a:cubicBezTo>
                <a:cubicBezTo>
                  <a:pt x="106985" y="513588"/>
                  <a:pt x="63398" y="546507"/>
                  <a:pt x="18288" y="575158"/>
                </a:cubicBezTo>
                <a:lnTo>
                  <a:pt x="0" y="511150"/>
                </a:lnTo>
                <a:cubicBezTo>
                  <a:pt x="53645" y="481280"/>
                  <a:pt x="104851" y="445313"/>
                  <a:pt x="153619" y="403251"/>
                </a:cubicBezTo>
                <a:lnTo>
                  <a:pt x="154534" y="391364"/>
                </a:lnTo>
                <a:lnTo>
                  <a:pt x="154534" y="79553"/>
                </a:lnTo>
                <a:lnTo>
                  <a:pt x="459029" y="79553"/>
                </a:lnTo>
                <a:cubicBezTo>
                  <a:pt x="445617" y="53950"/>
                  <a:pt x="431901" y="31395"/>
                  <a:pt x="417881" y="11888"/>
                </a:cubicBezTo>
                <a:lnTo>
                  <a:pt x="485546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9" name="任意多边形: 形状 108">
            <a:extLst>
              <a:ext uri="{FF2B5EF4-FFF2-40B4-BE49-F238E27FC236}">
                <a16:creationId xmlns:a16="http://schemas.microsoft.com/office/drawing/2014/main" id="{FAB13C43-04F0-40CA-BCB1-0DE552BA3686}"/>
              </a:ext>
            </a:extLst>
          </p:cNvPr>
          <p:cNvSpPr/>
          <p:nvPr/>
        </p:nvSpPr>
        <p:spPr>
          <a:xfrm>
            <a:off x="895482" y="3407920"/>
            <a:ext cx="134417" cy="196596"/>
          </a:xfrm>
          <a:custGeom>
            <a:avLst/>
            <a:gdLst/>
            <a:ahLst/>
            <a:cxnLst/>
            <a:rect l="l" t="t" r="r" b="b"/>
            <a:pathLst>
              <a:path w="134417" h="196596">
                <a:moveTo>
                  <a:pt x="52121" y="0"/>
                </a:moveTo>
                <a:cubicBezTo>
                  <a:pt x="84430" y="55474"/>
                  <a:pt x="111862" y="113386"/>
                  <a:pt x="134417" y="173736"/>
                </a:cubicBezTo>
                <a:lnTo>
                  <a:pt x="80468" y="196596"/>
                </a:lnTo>
                <a:cubicBezTo>
                  <a:pt x="54864" y="127712"/>
                  <a:pt x="28042" y="69495"/>
                  <a:pt x="0" y="21946"/>
                </a:cubicBezTo>
                <a:lnTo>
                  <a:pt x="5212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8" name="任意多边形: 形状 107">
            <a:extLst>
              <a:ext uri="{FF2B5EF4-FFF2-40B4-BE49-F238E27FC236}">
                <a16:creationId xmlns:a16="http://schemas.microsoft.com/office/drawing/2014/main" id="{E2861271-4811-4D7A-B497-0AC3A67B88E1}"/>
              </a:ext>
            </a:extLst>
          </p:cNvPr>
          <p:cNvSpPr/>
          <p:nvPr/>
        </p:nvSpPr>
        <p:spPr>
          <a:xfrm>
            <a:off x="1177117" y="3462784"/>
            <a:ext cx="508406" cy="638252"/>
          </a:xfrm>
          <a:custGeom>
            <a:avLst/>
            <a:gdLst/>
            <a:ahLst/>
            <a:cxnLst/>
            <a:rect l="l" t="t" r="r" b="b"/>
            <a:pathLst>
              <a:path w="508406" h="638252">
                <a:moveTo>
                  <a:pt x="2743" y="0"/>
                </a:moveTo>
                <a:lnTo>
                  <a:pt x="481889" y="0"/>
                </a:lnTo>
                <a:lnTo>
                  <a:pt x="481889" y="52121"/>
                </a:lnTo>
                <a:cubicBezTo>
                  <a:pt x="428853" y="96012"/>
                  <a:pt x="367284" y="135941"/>
                  <a:pt x="297180" y="171908"/>
                </a:cubicBezTo>
                <a:cubicBezTo>
                  <a:pt x="299618" y="173127"/>
                  <a:pt x="301752" y="174651"/>
                  <a:pt x="303581" y="176480"/>
                </a:cubicBezTo>
                <a:lnTo>
                  <a:pt x="508406" y="176480"/>
                </a:lnTo>
                <a:lnTo>
                  <a:pt x="508406" y="515562"/>
                </a:lnTo>
                <a:lnTo>
                  <a:pt x="447141" y="515562"/>
                </a:lnTo>
                <a:lnTo>
                  <a:pt x="447141" y="485547"/>
                </a:lnTo>
                <a:lnTo>
                  <a:pt x="285293" y="485547"/>
                </a:lnTo>
                <a:lnTo>
                  <a:pt x="285293" y="623621"/>
                </a:lnTo>
                <a:lnTo>
                  <a:pt x="224028" y="623621"/>
                </a:lnTo>
                <a:lnTo>
                  <a:pt x="224028" y="485547"/>
                </a:lnTo>
                <a:lnTo>
                  <a:pt x="61264" y="485547"/>
                </a:lnTo>
                <a:lnTo>
                  <a:pt x="61264" y="638252"/>
                </a:lnTo>
                <a:lnTo>
                  <a:pt x="0" y="638252"/>
                </a:lnTo>
                <a:lnTo>
                  <a:pt x="0" y="176480"/>
                </a:lnTo>
                <a:lnTo>
                  <a:pt x="214884" y="176480"/>
                </a:lnTo>
                <a:cubicBezTo>
                  <a:pt x="177088" y="150876"/>
                  <a:pt x="135636" y="126188"/>
                  <a:pt x="90525" y="102413"/>
                </a:cubicBezTo>
                <a:lnTo>
                  <a:pt x="130759" y="64008"/>
                </a:lnTo>
                <a:cubicBezTo>
                  <a:pt x="175869" y="88392"/>
                  <a:pt x="216103" y="113081"/>
                  <a:pt x="251460" y="138075"/>
                </a:cubicBezTo>
                <a:cubicBezTo>
                  <a:pt x="296570" y="116129"/>
                  <a:pt x="342900" y="89612"/>
                  <a:pt x="390449" y="58522"/>
                </a:cubicBezTo>
                <a:lnTo>
                  <a:pt x="2743" y="58522"/>
                </a:lnTo>
                <a:lnTo>
                  <a:pt x="2743" y="0"/>
                </a:lnTo>
                <a:close/>
                <a:moveTo>
                  <a:pt x="61264" y="230429"/>
                </a:moveTo>
                <a:lnTo>
                  <a:pt x="61264" y="307239"/>
                </a:lnTo>
                <a:lnTo>
                  <a:pt x="224028" y="307239"/>
                </a:lnTo>
                <a:lnTo>
                  <a:pt x="224028" y="230429"/>
                </a:lnTo>
                <a:lnTo>
                  <a:pt x="61264" y="230429"/>
                </a:lnTo>
                <a:close/>
                <a:moveTo>
                  <a:pt x="285293" y="230429"/>
                </a:moveTo>
                <a:lnTo>
                  <a:pt x="285293" y="307239"/>
                </a:lnTo>
                <a:lnTo>
                  <a:pt x="447141" y="307239"/>
                </a:lnTo>
                <a:lnTo>
                  <a:pt x="447141" y="230429"/>
                </a:lnTo>
                <a:lnTo>
                  <a:pt x="285293" y="230429"/>
                </a:lnTo>
                <a:close/>
                <a:moveTo>
                  <a:pt x="61264" y="360274"/>
                </a:moveTo>
                <a:lnTo>
                  <a:pt x="61264" y="432512"/>
                </a:lnTo>
                <a:lnTo>
                  <a:pt x="224028" y="432512"/>
                </a:lnTo>
                <a:lnTo>
                  <a:pt x="224028" y="360274"/>
                </a:lnTo>
                <a:lnTo>
                  <a:pt x="61264" y="360274"/>
                </a:lnTo>
                <a:close/>
                <a:moveTo>
                  <a:pt x="285293" y="360274"/>
                </a:moveTo>
                <a:lnTo>
                  <a:pt x="285293" y="432512"/>
                </a:lnTo>
                <a:lnTo>
                  <a:pt x="447141" y="432512"/>
                </a:lnTo>
                <a:lnTo>
                  <a:pt x="447141" y="360274"/>
                </a:lnTo>
                <a:lnTo>
                  <a:pt x="285293" y="360274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7" name="任意多边形: 形状 106">
            <a:extLst>
              <a:ext uri="{FF2B5EF4-FFF2-40B4-BE49-F238E27FC236}">
                <a16:creationId xmlns:a16="http://schemas.microsoft.com/office/drawing/2014/main" id="{8DD24795-83BB-487D-9D53-9CC42D6AA8BA}"/>
              </a:ext>
            </a:extLst>
          </p:cNvPr>
          <p:cNvSpPr/>
          <p:nvPr/>
        </p:nvSpPr>
        <p:spPr>
          <a:xfrm>
            <a:off x="1516923" y="3768052"/>
            <a:ext cx="565919" cy="466130"/>
          </a:xfrm>
          <a:custGeom>
            <a:avLst/>
            <a:gdLst/>
            <a:ahLst/>
            <a:cxnLst/>
            <a:rect l="l" t="t" r="r" b="b"/>
            <a:pathLst>
              <a:path w="565919" h="466130">
                <a:moveTo>
                  <a:pt x="210294" y="0"/>
                </a:moveTo>
                <a:lnTo>
                  <a:pt x="266551" y="0"/>
                </a:lnTo>
                <a:lnTo>
                  <a:pt x="266551" y="80367"/>
                </a:lnTo>
                <a:lnTo>
                  <a:pt x="565919" y="80367"/>
                </a:lnTo>
                <a:lnTo>
                  <a:pt x="565919" y="128587"/>
                </a:lnTo>
                <a:lnTo>
                  <a:pt x="266551" y="128587"/>
                </a:lnTo>
                <a:lnTo>
                  <a:pt x="266551" y="210294"/>
                </a:lnTo>
                <a:lnTo>
                  <a:pt x="503634" y="210294"/>
                </a:lnTo>
                <a:lnTo>
                  <a:pt x="503634" y="466130"/>
                </a:lnTo>
                <a:lnTo>
                  <a:pt x="448717" y="466130"/>
                </a:lnTo>
                <a:lnTo>
                  <a:pt x="448717" y="438001"/>
                </a:lnTo>
                <a:lnTo>
                  <a:pt x="54917" y="438001"/>
                </a:lnTo>
                <a:lnTo>
                  <a:pt x="54917" y="466130"/>
                </a:lnTo>
                <a:lnTo>
                  <a:pt x="0" y="466130"/>
                </a:lnTo>
                <a:lnTo>
                  <a:pt x="0" y="210294"/>
                </a:lnTo>
                <a:lnTo>
                  <a:pt x="107336" y="210294"/>
                </a:lnTo>
                <a:lnTo>
                  <a:pt x="107336" y="236972"/>
                </a:lnTo>
                <a:lnTo>
                  <a:pt x="99379" y="258514"/>
                </a:lnTo>
                <a:lnTo>
                  <a:pt x="54917" y="258514"/>
                </a:lnTo>
                <a:lnTo>
                  <a:pt x="54917" y="270215"/>
                </a:lnTo>
                <a:lnTo>
                  <a:pt x="352" y="268061"/>
                </a:lnTo>
                <a:lnTo>
                  <a:pt x="15896" y="326583"/>
                </a:lnTo>
                <a:lnTo>
                  <a:pt x="54917" y="326583"/>
                </a:lnTo>
                <a:lnTo>
                  <a:pt x="54917" y="389781"/>
                </a:lnTo>
                <a:lnTo>
                  <a:pt x="448717" y="389781"/>
                </a:lnTo>
                <a:lnTo>
                  <a:pt x="448717" y="258514"/>
                </a:lnTo>
                <a:lnTo>
                  <a:pt x="167308" y="258514"/>
                </a:lnTo>
                <a:lnTo>
                  <a:pt x="168601" y="249773"/>
                </a:lnTo>
                <a:lnTo>
                  <a:pt x="168601" y="210294"/>
                </a:lnTo>
                <a:lnTo>
                  <a:pt x="210294" y="210294"/>
                </a:lnTo>
                <a:lnTo>
                  <a:pt x="210294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6" name="任意多边形: 形状 105">
            <a:extLst>
              <a:ext uri="{FF2B5EF4-FFF2-40B4-BE49-F238E27FC236}">
                <a16:creationId xmlns:a16="http://schemas.microsoft.com/office/drawing/2014/main" id="{63AEDC81-7D79-4916-A4FB-34517AE5AD93}"/>
              </a:ext>
            </a:extLst>
          </p:cNvPr>
          <p:cNvSpPr/>
          <p:nvPr/>
        </p:nvSpPr>
        <p:spPr>
          <a:xfrm>
            <a:off x="1571840" y="4026567"/>
            <a:ext cx="112391" cy="68069"/>
          </a:xfrm>
          <a:custGeom>
            <a:avLst/>
            <a:gdLst/>
            <a:ahLst/>
            <a:cxnLst/>
            <a:rect l="l" t="t" r="r" b="b"/>
            <a:pathLst>
              <a:path w="112391" h="68069">
                <a:moveTo>
                  <a:pt x="44462" y="0"/>
                </a:moveTo>
                <a:lnTo>
                  <a:pt x="112391" y="0"/>
                </a:lnTo>
                <a:lnTo>
                  <a:pt x="108712" y="24864"/>
                </a:lnTo>
                <a:cubicBezTo>
                  <a:pt x="98768" y="53667"/>
                  <a:pt x="73908" y="68069"/>
                  <a:pt x="34131" y="68069"/>
                </a:cubicBezTo>
                <a:lnTo>
                  <a:pt x="0" y="68069"/>
                </a:lnTo>
                <a:lnTo>
                  <a:pt x="0" y="11701"/>
                </a:lnTo>
                <a:lnTo>
                  <a:pt x="14929" y="12290"/>
                </a:lnTo>
                <a:cubicBezTo>
                  <a:pt x="27426" y="12290"/>
                  <a:pt x="36799" y="9471"/>
                  <a:pt x="43047" y="3832"/>
                </a:cubicBezTo>
                <a:lnTo>
                  <a:pt x="44462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5" name="任意多边形: 形状 104">
            <a:extLst>
              <a:ext uri="{FF2B5EF4-FFF2-40B4-BE49-F238E27FC236}">
                <a16:creationId xmlns:a16="http://schemas.microsoft.com/office/drawing/2014/main" id="{96D6E410-7163-4E77-99C7-B3293CC8CD67}"/>
              </a:ext>
            </a:extLst>
          </p:cNvPr>
          <p:cNvSpPr/>
          <p:nvPr/>
        </p:nvSpPr>
        <p:spPr>
          <a:xfrm>
            <a:off x="1790170" y="4246907"/>
            <a:ext cx="107156" cy="159395"/>
          </a:xfrm>
          <a:custGeom>
            <a:avLst/>
            <a:gdLst/>
            <a:ahLst/>
            <a:cxnLst/>
            <a:rect l="l" t="t" r="r" b="b"/>
            <a:pathLst>
              <a:path w="107156" h="159395">
                <a:moveTo>
                  <a:pt x="48890" y="0"/>
                </a:moveTo>
                <a:cubicBezTo>
                  <a:pt x="70321" y="44202"/>
                  <a:pt x="89744" y="90413"/>
                  <a:pt x="107156" y="138634"/>
                </a:cubicBezTo>
                <a:lnTo>
                  <a:pt x="54248" y="159395"/>
                </a:lnTo>
                <a:cubicBezTo>
                  <a:pt x="41746" y="119212"/>
                  <a:pt x="23664" y="72331"/>
                  <a:pt x="0" y="18753"/>
                </a:cubicBezTo>
                <a:lnTo>
                  <a:pt x="4889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4" name="任意多边形: 形状 103">
            <a:extLst>
              <a:ext uri="{FF2B5EF4-FFF2-40B4-BE49-F238E27FC236}">
                <a16:creationId xmlns:a16="http://schemas.microsoft.com/office/drawing/2014/main" id="{7A73AE2F-9A4F-4581-95A5-CF4A76ED00BD}"/>
              </a:ext>
            </a:extLst>
          </p:cNvPr>
          <p:cNvSpPr/>
          <p:nvPr/>
        </p:nvSpPr>
        <p:spPr>
          <a:xfrm>
            <a:off x="1955593" y="4249586"/>
            <a:ext cx="131936" cy="173459"/>
          </a:xfrm>
          <a:custGeom>
            <a:avLst/>
            <a:gdLst/>
            <a:ahLst/>
            <a:cxnLst/>
            <a:rect l="l" t="t" r="r" b="b"/>
            <a:pathLst>
              <a:path w="131936" h="173459">
                <a:moveTo>
                  <a:pt x="46211" y="0"/>
                </a:moveTo>
                <a:cubicBezTo>
                  <a:pt x="81930" y="54025"/>
                  <a:pt x="110505" y="102692"/>
                  <a:pt x="131936" y="146001"/>
                </a:cubicBezTo>
                <a:lnTo>
                  <a:pt x="81037" y="173459"/>
                </a:lnTo>
                <a:cubicBezTo>
                  <a:pt x="58712" y="127918"/>
                  <a:pt x="31700" y="78135"/>
                  <a:pt x="0" y="24110"/>
                </a:cubicBezTo>
                <a:lnTo>
                  <a:pt x="4621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3" name="任意多边形: 形状 102">
            <a:extLst>
              <a:ext uri="{FF2B5EF4-FFF2-40B4-BE49-F238E27FC236}">
                <a16:creationId xmlns:a16="http://schemas.microsoft.com/office/drawing/2014/main" id="{E75B9E57-AF2C-44C3-B540-960F90E9334A}"/>
              </a:ext>
            </a:extLst>
          </p:cNvPr>
          <p:cNvSpPr/>
          <p:nvPr/>
        </p:nvSpPr>
        <p:spPr>
          <a:xfrm>
            <a:off x="1630776" y="4251595"/>
            <a:ext cx="101799" cy="161405"/>
          </a:xfrm>
          <a:custGeom>
            <a:avLst/>
            <a:gdLst/>
            <a:ahLst/>
            <a:cxnLst/>
            <a:rect l="l" t="t" r="r" b="b"/>
            <a:pathLst>
              <a:path w="101799" h="161405">
                <a:moveTo>
                  <a:pt x="48221" y="0"/>
                </a:moveTo>
                <a:cubicBezTo>
                  <a:pt x="68759" y="45095"/>
                  <a:pt x="86618" y="92646"/>
                  <a:pt x="101799" y="142652"/>
                </a:cubicBezTo>
                <a:lnTo>
                  <a:pt x="47551" y="161405"/>
                </a:lnTo>
                <a:cubicBezTo>
                  <a:pt x="33710" y="112738"/>
                  <a:pt x="17860" y="64741"/>
                  <a:pt x="0" y="17413"/>
                </a:cubicBezTo>
                <a:lnTo>
                  <a:pt x="48221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102" name="任意多边形: 形状 101">
            <a:extLst>
              <a:ext uri="{FF2B5EF4-FFF2-40B4-BE49-F238E27FC236}">
                <a16:creationId xmlns:a16="http://schemas.microsoft.com/office/drawing/2014/main" id="{8F0A110B-A494-4193-9F56-BDD85832CDCB}"/>
              </a:ext>
            </a:extLst>
          </p:cNvPr>
          <p:cNvSpPr/>
          <p:nvPr/>
        </p:nvSpPr>
        <p:spPr>
          <a:xfrm>
            <a:off x="1431197" y="4254274"/>
            <a:ext cx="135954" cy="170781"/>
          </a:xfrm>
          <a:custGeom>
            <a:avLst/>
            <a:gdLst/>
            <a:ahLst/>
            <a:cxnLst/>
            <a:rect l="l" t="t" r="r" b="b"/>
            <a:pathLst>
              <a:path w="135954" h="170781">
                <a:moveTo>
                  <a:pt x="89073" y="0"/>
                </a:moveTo>
                <a:lnTo>
                  <a:pt x="135954" y="26789"/>
                </a:lnTo>
                <a:cubicBezTo>
                  <a:pt x="102021" y="87958"/>
                  <a:pt x="72107" y="135955"/>
                  <a:pt x="46211" y="170781"/>
                </a:cubicBezTo>
                <a:lnTo>
                  <a:pt x="0" y="137964"/>
                </a:lnTo>
                <a:cubicBezTo>
                  <a:pt x="29021" y="99566"/>
                  <a:pt x="58712" y="53578"/>
                  <a:pt x="89073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7200" dirty="0">
              <a:solidFill>
                <a:schemeClr val="accent1">
                  <a:lumMod val="60000"/>
                  <a:lumOff val="40000"/>
                </a:schemeClr>
              </a:solidFill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1E35FEB-B92B-4123-A87B-1897CCF72328}"/>
              </a:ext>
            </a:extLst>
          </p:cNvPr>
          <p:cNvSpPr txBox="1"/>
          <p:nvPr/>
        </p:nvSpPr>
        <p:spPr>
          <a:xfrm>
            <a:off x="786831" y="2826049"/>
            <a:ext cx="100333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accent1">
                    <a:lumMod val="60000"/>
                    <a:lumOff val="40000"/>
                  </a:schemeClr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社会</a:t>
            </a:r>
          </a:p>
        </p:txBody>
      </p:sp>
    </p:spTree>
    <p:extLst>
      <p:ext uri="{BB962C8B-B14F-4D97-AF65-F5344CB8AC3E}">
        <p14:creationId xmlns:p14="http://schemas.microsoft.com/office/powerpoint/2010/main" val="37294921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212C6915-5AF0-460C-BAE6-B69D26BDB9F6}"/>
              </a:ext>
            </a:extLst>
          </p:cNvPr>
          <p:cNvSpPr/>
          <p:nvPr/>
        </p:nvSpPr>
        <p:spPr>
          <a:xfrm>
            <a:off x="187" y="0"/>
            <a:ext cx="12191627" cy="4752550"/>
          </a:xfrm>
          <a:prstGeom prst="rect">
            <a:avLst/>
          </a:prstGeom>
          <a:solidFill>
            <a:srgbClr val="3838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270" dirty="0"/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0A84F59-F693-4400-AE1C-F27B49AD8ADC}"/>
              </a:ext>
            </a:extLst>
          </p:cNvPr>
          <p:cNvGrpSpPr/>
          <p:nvPr/>
        </p:nvGrpSpPr>
        <p:grpSpPr>
          <a:xfrm>
            <a:off x="1885367" y="1010858"/>
            <a:ext cx="8473689" cy="3100089"/>
            <a:chOff x="3678108" y="1239254"/>
            <a:chExt cx="9163330" cy="2857442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A4C04EA0-583E-4283-965E-A54E9C55A801}"/>
                </a:ext>
              </a:extLst>
            </p:cNvPr>
            <p:cNvSpPr txBox="1"/>
            <p:nvPr/>
          </p:nvSpPr>
          <p:spPr>
            <a:xfrm>
              <a:off x="4475289" y="1414324"/>
              <a:ext cx="7706563" cy="2682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6000" dirty="0">
                  <a:solidFill>
                    <a:prstClr val="white"/>
                  </a:soli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智慧助老管家 </a:t>
              </a:r>
              <a:endParaRPr lang="zh-CN" altLang="en-US" sz="6000" dirty="0"/>
            </a:p>
            <a:p>
              <a:pPr algn="dist"/>
              <a:r>
                <a:rPr lang="zh-CN" altLang="en-US" sz="11711" dirty="0">
                  <a:solidFill>
                    <a:schemeClr val="bg1"/>
                  </a:solidFill>
                  <a:latin typeface="苹方 粗体" panose="020B0600000000000000" pitchFamily="34" charset="-122"/>
                  <a:ea typeface="苹方 粗体" panose="020B0600000000000000" pitchFamily="34" charset="-122"/>
                </a:rPr>
                <a:t>是什么</a:t>
              </a:r>
              <a:endParaRPr lang="en-US" altLang="zh-CN" sz="5926" dirty="0">
                <a:solidFill>
                  <a:schemeClr val="bg1"/>
                </a:solidFill>
                <a:latin typeface="苹方 粗体" panose="020B0600000000000000" pitchFamily="34" charset="-122"/>
                <a:ea typeface="苹方 粗体" panose="020B0600000000000000" pitchFamily="34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C847A327-59D2-4087-9667-329852CE1D43}"/>
                </a:ext>
              </a:extLst>
            </p:cNvPr>
            <p:cNvSpPr/>
            <p:nvPr/>
          </p:nvSpPr>
          <p:spPr>
            <a:xfrm>
              <a:off x="3678108" y="1239254"/>
              <a:ext cx="1461543" cy="9256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5926" dirty="0">
                  <a:solidFill>
                    <a:schemeClr val="bg1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「</a:t>
              </a:r>
              <a:endParaRPr lang="zh-CN" altLang="en-US" sz="5926" dirty="0"/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21AF5DC-7A6F-407C-902C-923FD425BDB3}"/>
                </a:ext>
              </a:extLst>
            </p:cNvPr>
            <p:cNvSpPr/>
            <p:nvPr/>
          </p:nvSpPr>
          <p:spPr>
            <a:xfrm>
              <a:off x="11546192" y="1642930"/>
              <a:ext cx="1295246" cy="92564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5926" dirty="0">
                  <a:solidFill>
                    <a:prstClr val="white"/>
                  </a:solidFill>
                  <a:latin typeface="苹方 特粗" panose="020B0800000000000000" pitchFamily="34" charset="-122"/>
                  <a:ea typeface="苹方 特粗" panose="020B0800000000000000" pitchFamily="34" charset="-122"/>
                </a:rPr>
                <a:t> 」</a:t>
              </a:r>
              <a:endParaRPr lang="zh-CN" altLang="en-US" sz="1270" dirty="0"/>
            </a:p>
          </p:txBody>
        </p:sp>
      </p:grpSp>
      <p:sp>
        <p:nvSpPr>
          <p:cNvPr id="14" name="文本框 13">
            <a:extLst>
              <a:ext uri="{FF2B5EF4-FFF2-40B4-BE49-F238E27FC236}">
                <a16:creationId xmlns:a16="http://schemas.microsoft.com/office/drawing/2014/main" id="{0EF4A33A-6C5D-4984-B11F-B4C085888C76}"/>
              </a:ext>
            </a:extLst>
          </p:cNvPr>
          <p:cNvSpPr txBox="1"/>
          <p:nvPr/>
        </p:nvSpPr>
        <p:spPr>
          <a:xfrm>
            <a:off x="4639794" y="5527378"/>
            <a:ext cx="25850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项目介绍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解决方案</a:t>
            </a:r>
            <a:endParaRPr lang="en-US" altLang="zh-CN" sz="28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  <a:p>
            <a:pPr marL="457200" indent="-457200" algn="dist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可行性分析</a:t>
            </a:r>
          </a:p>
          <a:p>
            <a:pPr marL="457200" indent="-457200" algn="dist">
              <a:buFont typeface="Arial" panose="020B0604020202020204" pitchFamily="34" charset="0"/>
              <a:buChar char="•"/>
            </a:pPr>
            <a:endParaRPr lang="en-US" altLang="zh-CN" sz="3200" dirty="0"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FB3F252A-D927-491F-BA48-984C4C3B1EF1}"/>
              </a:ext>
            </a:extLst>
          </p:cNvPr>
          <p:cNvSpPr/>
          <p:nvPr/>
        </p:nvSpPr>
        <p:spPr>
          <a:xfrm>
            <a:off x="5259458" y="3806342"/>
            <a:ext cx="1673085" cy="1673085"/>
          </a:xfrm>
          <a:prstGeom prst="ellipse">
            <a:avLst/>
          </a:prstGeom>
          <a:noFill/>
          <a:ln w="76200">
            <a:gradFill>
              <a:gsLst>
                <a:gs pos="40000">
                  <a:srgbClr val="383838">
                    <a:alpha val="0"/>
                  </a:srgbClr>
                </a:gs>
                <a:gs pos="53000">
                  <a:schemeClr val="accent1">
                    <a:lumMod val="45000"/>
                    <a:lumOff val="55000"/>
                    <a:alpha val="0"/>
                  </a:schemeClr>
                </a:gs>
                <a:gs pos="73000">
                  <a:schemeClr val="accent1">
                    <a:lumMod val="95000"/>
                    <a:lumOff val="5000"/>
                  </a:schemeClr>
                </a:gs>
                <a:gs pos="100000">
                  <a:schemeClr val="tx2">
                    <a:lumMod val="91000"/>
                    <a:lumOff val="9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313">
              <a:defRPr/>
            </a:pPr>
            <a:endParaRPr lang="zh-CN" altLang="en-US">
              <a:solidFill>
                <a:schemeClr val="tx1"/>
              </a:solidFill>
              <a:latin typeface="Arial"/>
              <a:ea typeface="微软雅黑 Light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77853BB-FAF5-47ED-A22C-45C038644D2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19" t="23573" r="34019" b="35332"/>
          <a:stretch/>
        </p:blipFill>
        <p:spPr>
          <a:xfrm>
            <a:off x="5584372" y="3902584"/>
            <a:ext cx="1004730" cy="1448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06697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>
            <a:extLst>
              <a:ext uri="{FF2B5EF4-FFF2-40B4-BE49-F238E27FC236}">
                <a16:creationId xmlns:a16="http://schemas.microsoft.com/office/drawing/2014/main" id="{E3730C90-EA3E-474F-86AE-51EDCDBE0041}"/>
              </a:ext>
            </a:extLst>
          </p:cNvPr>
          <p:cNvSpPr txBox="1"/>
          <p:nvPr/>
        </p:nvSpPr>
        <p:spPr>
          <a:xfrm>
            <a:off x="3610660" y="6306631"/>
            <a:ext cx="6038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基于</a:t>
            </a:r>
            <a:r>
              <a:rPr lang="zh-CN" altLang="en-US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单峰贝叶斯的主动学习</a:t>
            </a:r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用户偏好温度调节模型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764721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项目介绍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884363" y="697145"/>
            <a:ext cx="7135287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一体化的</a:t>
            </a:r>
            <a:r>
              <a:rPr lang="zh-CN" altLang="en-US" sz="3386" dirty="0">
                <a:solidFill>
                  <a:srgbClr val="FECD42"/>
                </a:solidFill>
                <a:latin typeface="苹方 特粗" panose="020B0800000000000000" pitchFamily="34" charset="-122"/>
                <a:ea typeface="苹方 特粗" panose="020B0800000000000000" pitchFamily="34" charset="-122"/>
              </a:rPr>
              <a:t>助老管家</a:t>
            </a:r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，但，未完待续。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3E0A720-962B-4803-BBA1-2C4F36B1DA4A}"/>
              </a:ext>
            </a:extLst>
          </p:cNvPr>
          <p:cNvSpPr/>
          <p:nvPr/>
        </p:nvSpPr>
        <p:spPr>
          <a:xfrm>
            <a:off x="4494756" y="3438395"/>
            <a:ext cx="3202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基于主动学习模型的</a:t>
            </a:r>
          </a:p>
          <a:p>
            <a:pPr lvl="0"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智慧助老管家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CEDFE2B-0CE7-439C-B7A8-EEF2EE9949DE}"/>
              </a:ext>
            </a:extLst>
          </p:cNvPr>
          <p:cNvSpPr/>
          <p:nvPr/>
        </p:nvSpPr>
        <p:spPr>
          <a:xfrm>
            <a:off x="4494756" y="2297294"/>
            <a:ext cx="3186742" cy="3186742"/>
          </a:xfrm>
          <a:prstGeom prst="ellipse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A45D241-065F-4714-8F78-0C6C0E5050DF}"/>
              </a:ext>
            </a:extLst>
          </p:cNvPr>
          <p:cNvSpPr/>
          <p:nvPr/>
        </p:nvSpPr>
        <p:spPr>
          <a:xfrm>
            <a:off x="4494756" y="2747075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DC50F02-3795-4D33-9B23-B26A6A54884F}"/>
              </a:ext>
            </a:extLst>
          </p:cNvPr>
          <p:cNvSpPr/>
          <p:nvPr/>
        </p:nvSpPr>
        <p:spPr>
          <a:xfrm>
            <a:off x="7152361" y="2747074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F5012E2-53FF-46BC-B686-474A9C87AE07}"/>
              </a:ext>
            </a:extLst>
          </p:cNvPr>
          <p:cNvSpPr/>
          <p:nvPr/>
        </p:nvSpPr>
        <p:spPr>
          <a:xfrm>
            <a:off x="5876794" y="5264830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3049766-9917-4EF6-8854-44A723F4B2F5}"/>
              </a:ext>
            </a:extLst>
          </p:cNvPr>
          <p:cNvSpPr/>
          <p:nvPr/>
        </p:nvSpPr>
        <p:spPr>
          <a:xfrm>
            <a:off x="8768219" y="1741118"/>
            <a:ext cx="1252603" cy="7640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E987D9E-7FD0-45AB-B415-60BDC7FC21AF}"/>
              </a:ext>
            </a:extLst>
          </p:cNvPr>
          <p:cNvSpPr txBox="1"/>
          <p:nvPr/>
        </p:nvSpPr>
        <p:spPr>
          <a:xfrm>
            <a:off x="2816048" y="2527870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安全可视化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E6BCE787-4228-4C97-8271-D547704B67F9}"/>
              </a:ext>
            </a:extLst>
          </p:cNvPr>
          <p:cNvSpPr txBox="1"/>
          <p:nvPr/>
        </p:nvSpPr>
        <p:spPr>
          <a:xfrm>
            <a:off x="505700" y="1736863"/>
            <a:ext cx="317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老人不在安全范围内自动报警</a:t>
            </a: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3B936166-2026-40A0-BF3C-E18EE73498DC}"/>
              </a:ext>
            </a:extLst>
          </p:cNvPr>
          <p:cNvCxnSpPr>
            <a:cxnSpLocks/>
          </p:cNvCxnSpPr>
          <p:nvPr/>
        </p:nvCxnSpPr>
        <p:spPr>
          <a:xfrm flipH="1" flipV="1">
            <a:off x="4088949" y="2079010"/>
            <a:ext cx="193684" cy="42619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>
            <a:extLst>
              <a:ext uri="{FF2B5EF4-FFF2-40B4-BE49-F238E27FC236}">
                <a16:creationId xmlns:a16="http://schemas.microsoft.com/office/drawing/2014/main" id="{BA415378-BA37-4B5F-9061-F7A3B22AF170}"/>
              </a:ext>
            </a:extLst>
          </p:cNvPr>
          <p:cNvCxnSpPr/>
          <p:nvPr/>
        </p:nvCxnSpPr>
        <p:spPr>
          <a:xfrm>
            <a:off x="590309" y="2090955"/>
            <a:ext cx="351870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75743316-EFB7-41B1-9BE9-024AAEA6707D}"/>
              </a:ext>
            </a:extLst>
          </p:cNvPr>
          <p:cNvCxnSpPr>
            <a:cxnSpLocks/>
          </p:cNvCxnSpPr>
          <p:nvPr/>
        </p:nvCxnSpPr>
        <p:spPr>
          <a:xfrm flipH="1">
            <a:off x="4088949" y="2972386"/>
            <a:ext cx="193684" cy="42619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6A60300D-95AA-4973-9DC7-30EFE95D6436}"/>
              </a:ext>
            </a:extLst>
          </p:cNvPr>
          <p:cNvCxnSpPr/>
          <p:nvPr/>
        </p:nvCxnSpPr>
        <p:spPr>
          <a:xfrm>
            <a:off x="590309" y="3396515"/>
            <a:ext cx="351870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582FEE21-E3EA-4FB7-921A-69F96E54DB3B}"/>
              </a:ext>
            </a:extLst>
          </p:cNvPr>
          <p:cNvSpPr txBox="1"/>
          <p:nvPr/>
        </p:nvSpPr>
        <p:spPr>
          <a:xfrm>
            <a:off x="483280" y="3057117"/>
            <a:ext cx="33935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老人跌倒时提醒子女</a:t>
            </a:r>
            <a:r>
              <a:rPr lang="en-US" altLang="zh-CN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&amp;</a:t>
            </a:r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联系就医</a:t>
            </a:r>
          </a:p>
        </p:txBody>
      </p:sp>
      <p:cxnSp>
        <p:nvCxnSpPr>
          <p:cNvPr id="50" name="直接连接符 49">
            <a:extLst>
              <a:ext uri="{FF2B5EF4-FFF2-40B4-BE49-F238E27FC236}">
                <a16:creationId xmlns:a16="http://schemas.microsoft.com/office/drawing/2014/main" id="{AE78ACF4-2940-46F2-945A-364A98F1635E}"/>
              </a:ext>
            </a:extLst>
          </p:cNvPr>
          <p:cNvCxnSpPr>
            <a:cxnSpLocks/>
            <a:endCxn id="14" idx="1"/>
          </p:cNvCxnSpPr>
          <p:nvPr/>
        </p:nvCxnSpPr>
        <p:spPr>
          <a:xfrm>
            <a:off x="570245" y="2747074"/>
            <a:ext cx="2245803" cy="11629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>
            <a:extLst>
              <a:ext uri="{FF2B5EF4-FFF2-40B4-BE49-F238E27FC236}">
                <a16:creationId xmlns:a16="http://schemas.microsoft.com/office/drawing/2014/main" id="{E45CCD9A-3920-46B9-B10E-41AF909ADB8B}"/>
              </a:ext>
            </a:extLst>
          </p:cNvPr>
          <p:cNvSpPr txBox="1"/>
          <p:nvPr/>
        </p:nvSpPr>
        <p:spPr>
          <a:xfrm>
            <a:off x="505700" y="2404609"/>
            <a:ext cx="31721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陌生人入室提醒子女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85AC07B1-9877-4B79-990D-C0ECBE305EC8}"/>
              </a:ext>
            </a:extLst>
          </p:cNvPr>
          <p:cNvSpPr txBox="1"/>
          <p:nvPr/>
        </p:nvSpPr>
        <p:spPr>
          <a:xfrm>
            <a:off x="7652405" y="2412803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厨卫安全</a:t>
            </a:r>
          </a:p>
        </p:txBody>
      </p:sp>
      <p:cxnSp>
        <p:nvCxnSpPr>
          <p:cNvPr id="54" name="直接连接符 53">
            <a:extLst>
              <a:ext uri="{FF2B5EF4-FFF2-40B4-BE49-F238E27FC236}">
                <a16:creationId xmlns:a16="http://schemas.microsoft.com/office/drawing/2014/main" id="{112DC9FC-9D93-4319-9C43-E4F8A55B7690}"/>
              </a:ext>
            </a:extLst>
          </p:cNvPr>
          <p:cNvCxnSpPr>
            <a:cxnSpLocks/>
          </p:cNvCxnSpPr>
          <p:nvPr/>
        </p:nvCxnSpPr>
        <p:spPr>
          <a:xfrm flipV="1">
            <a:off x="8326442" y="2009410"/>
            <a:ext cx="193684" cy="42619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>
            <a:extLst>
              <a:ext uri="{FF2B5EF4-FFF2-40B4-BE49-F238E27FC236}">
                <a16:creationId xmlns:a16="http://schemas.microsoft.com/office/drawing/2014/main" id="{7B9DA5DF-5618-47E3-B2E0-F63152866B1F}"/>
              </a:ext>
            </a:extLst>
          </p:cNvPr>
          <p:cNvCxnSpPr>
            <a:cxnSpLocks/>
          </p:cNvCxnSpPr>
          <p:nvPr/>
        </p:nvCxnSpPr>
        <p:spPr>
          <a:xfrm flipH="1">
            <a:off x="8520126" y="2009410"/>
            <a:ext cx="228503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>
            <a:extLst>
              <a:ext uri="{FF2B5EF4-FFF2-40B4-BE49-F238E27FC236}">
                <a16:creationId xmlns:a16="http://schemas.microsoft.com/office/drawing/2014/main" id="{EC54790A-2FF6-4A88-BA81-A5B0F7DE6587}"/>
              </a:ext>
            </a:extLst>
          </p:cNvPr>
          <p:cNvCxnSpPr>
            <a:cxnSpLocks/>
          </p:cNvCxnSpPr>
          <p:nvPr/>
        </p:nvCxnSpPr>
        <p:spPr>
          <a:xfrm>
            <a:off x="8326442" y="2839693"/>
            <a:ext cx="193684" cy="426197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>
            <a:extLst>
              <a:ext uri="{FF2B5EF4-FFF2-40B4-BE49-F238E27FC236}">
                <a16:creationId xmlns:a16="http://schemas.microsoft.com/office/drawing/2014/main" id="{A23D7ADB-85D4-47EE-B92E-BAD4381B2CC1}"/>
              </a:ext>
            </a:extLst>
          </p:cNvPr>
          <p:cNvCxnSpPr>
            <a:cxnSpLocks/>
          </p:cNvCxnSpPr>
          <p:nvPr/>
        </p:nvCxnSpPr>
        <p:spPr>
          <a:xfrm flipH="1">
            <a:off x="8520126" y="3241783"/>
            <a:ext cx="228503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>
            <a:extLst>
              <a:ext uri="{FF2B5EF4-FFF2-40B4-BE49-F238E27FC236}">
                <a16:creationId xmlns:a16="http://schemas.microsoft.com/office/drawing/2014/main" id="{52A3368A-C099-4B86-8A2D-B8315436ED2C}"/>
              </a:ext>
            </a:extLst>
          </p:cNvPr>
          <p:cNvSpPr txBox="1"/>
          <p:nvPr/>
        </p:nvSpPr>
        <p:spPr>
          <a:xfrm>
            <a:off x="9774564" y="2904898"/>
            <a:ext cx="15950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漫水报警</a:t>
            </a:r>
          </a:p>
        </p:txBody>
      </p:sp>
      <p:sp>
        <p:nvSpPr>
          <p:cNvPr id="57" name="文本框 56">
            <a:extLst>
              <a:ext uri="{FF2B5EF4-FFF2-40B4-BE49-F238E27FC236}">
                <a16:creationId xmlns:a16="http://schemas.microsoft.com/office/drawing/2014/main" id="{51507818-A77C-46EB-9C23-932F0E6A5B82}"/>
              </a:ext>
            </a:extLst>
          </p:cNvPr>
          <p:cNvSpPr txBox="1"/>
          <p:nvPr/>
        </p:nvSpPr>
        <p:spPr>
          <a:xfrm>
            <a:off x="8423284" y="1639036"/>
            <a:ext cx="2702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CO</a:t>
            </a:r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泄露报警</a:t>
            </a:r>
            <a:r>
              <a:rPr lang="en-US" altLang="zh-CN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+</a:t>
            </a:r>
            <a:r>
              <a:rPr lang="zh-CN" altLang="en-US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切断保护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C505C7DB-EAA2-4235-B4D1-6FCE212B70DD}"/>
              </a:ext>
            </a:extLst>
          </p:cNvPr>
          <p:cNvSpPr txBox="1"/>
          <p:nvPr/>
        </p:nvSpPr>
        <p:spPr>
          <a:xfrm>
            <a:off x="5388113" y="5817130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智能控温</a:t>
            </a:r>
          </a:p>
        </p:txBody>
      </p:sp>
      <p:cxnSp>
        <p:nvCxnSpPr>
          <p:cNvPr id="66" name="直接连接符 65">
            <a:extLst>
              <a:ext uri="{FF2B5EF4-FFF2-40B4-BE49-F238E27FC236}">
                <a16:creationId xmlns:a16="http://schemas.microsoft.com/office/drawing/2014/main" id="{F96ED3AF-3A70-4B7C-8EAE-8397977F6B05}"/>
              </a:ext>
            </a:extLst>
          </p:cNvPr>
          <p:cNvCxnSpPr>
            <a:cxnSpLocks/>
          </p:cNvCxnSpPr>
          <p:nvPr/>
        </p:nvCxnSpPr>
        <p:spPr>
          <a:xfrm>
            <a:off x="3691689" y="6678592"/>
            <a:ext cx="496247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 70">
            <a:extLst>
              <a:ext uri="{FF2B5EF4-FFF2-40B4-BE49-F238E27FC236}">
                <a16:creationId xmlns:a16="http://schemas.microsoft.com/office/drawing/2014/main" id="{DE0D8179-C5A1-40AC-B92E-98510367CF51}"/>
              </a:ext>
            </a:extLst>
          </p:cNvPr>
          <p:cNvSpPr/>
          <p:nvPr/>
        </p:nvSpPr>
        <p:spPr>
          <a:xfrm>
            <a:off x="6586440" y="6132476"/>
            <a:ext cx="463349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Learning Personalized Thermal Preferences via Bayesian Active Learning with Unimodality Constraints.[LG],2019 </a:t>
            </a:r>
            <a:br>
              <a:rPr lang="en-US" altLang="zh-CN" sz="1000" dirty="0"/>
            </a:br>
            <a:endParaRPr lang="zh-CN" altLang="en-US" sz="1000" dirty="0"/>
          </a:p>
        </p:txBody>
      </p:sp>
    </p:spTree>
    <p:extLst>
      <p:ext uri="{BB962C8B-B14F-4D97-AF65-F5344CB8AC3E}">
        <p14:creationId xmlns:p14="http://schemas.microsoft.com/office/powerpoint/2010/main" val="28927300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文本框 68">
            <a:extLst>
              <a:ext uri="{FF2B5EF4-FFF2-40B4-BE49-F238E27FC236}">
                <a16:creationId xmlns:a16="http://schemas.microsoft.com/office/drawing/2014/main" id="{E3730C90-EA3E-474F-86AE-51EDCDBE0041}"/>
              </a:ext>
            </a:extLst>
          </p:cNvPr>
          <p:cNvSpPr txBox="1"/>
          <p:nvPr/>
        </p:nvSpPr>
        <p:spPr>
          <a:xfrm>
            <a:off x="3162101" y="5325448"/>
            <a:ext cx="72453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基于单峰贝叶斯的主动学习用户偏好温度调节模型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764721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项目介绍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884363" y="697145"/>
            <a:ext cx="7135287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站在前人的肩膀上，我们仍有创新。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3E0A720-962B-4803-BBA1-2C4F36B1DA4A}"/>
              </a:ext>
            </a:extLst>
          </p:cNvPr>
          <p:cNvSpPr/>
          <p:nvPr/>
        </p:nvSpPr>
        <p:spPr>
          <a:xfrm>
            <a:off x="728562" y="3438395"/>
            <a:ext cx="3202488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基于主动学习模型的</a:t>
            </a:r>
          </a:p>
          <a:p>
            <a:pPr lvl="0" algn="ctr"/>
            <a:r>
              <a:rPr lang="zh-CN" altLang="en-US" sz="36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智慧助老管家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2CEDFE2B-0CE7-439C-B7A8-EEF2EE9949DE}"/>
              </a:ext>
            </a:extLst>
          </p:cNvPr>
          <p:cNvSpPr/>
          <p:nvPr/>
        </p:nvSpPr>
        <p:spPr>
          <a:xfrm>
            <a:off x="728562" y="2297294"/>
            <a:ext cx="3186742" cy="3186742"/>
          </a:xfrm>
          <a:prstGeom prst="ellipse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9A45D241-065F-4714-8F78-0C6C0E5050DF}"/>
              </a:ext>
            </a:extLst>
          </p:cNvPr>
          <p:cNvSpPr/>
          <p:nvPr/>
        </p:nvSpPr>
        <p:spPr>
          <a:xfrm>
            <a:off x="3727593" y="3772490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FDC50F02-3795-4D33-9B23-B26A6A54884F}"/>
              </a:ext>
            </a:extLst>
          </p:cNvPr>
          <p:cNvSpPr/>
          <p:nvPr/>
        </p:nvSpPr>
        <p:spPr>
          <a:xfrm>
            <a:off x="2802856" y="2269458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3F5012E2-53FF-46BC-B686-474A9C87AE07}"/>
              </a:ext>
            </a:extLst>
          </p:cNvPr>
          <p:cNvSpPr/>
          <p:nvPr/>
        </p:nvSpPr>
        <p:spPr>
          <a:xfrm>
            <a:off x="2689848" y="5177506"/>
            <a:ext cx="438411" cy="438411"/>
          </a:xfrm>
          <a:prstGeom prst="ellipse">
            <a:avLst/>
          </a:prstGeom>
          <a:solidFill>
            <a:schemeClr val="bg1"/>
          </a:solidFill>
          <a:ln w="76200">
            <a:solidFill>
              <a:srgbClr val="9EC3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DE0D8179-C5A1-40AC-B92E-98510367CF51}"/>
              </a:ext>
            </a:extLst>
          </p:cNvPr>
          <p:cNvSpPr/>
          <p:nvPr/>
        </p:nvSpPr>
        <p:spPr>
          <a:xfrm>
            <a:off x="2989724" y="5641199"/>
            <a:ext cx="703395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苹方 中等" panose="020B0400000000000000" pitchFamily="34" charset="-122"/>
                <a:ea typeface="苹方 中等" panose="020B0400000000000000" pitchFamily="34" charset="-122"/>
              </a:rPr>
              <a:t>Learning Personalized Thermal Preferences via Bayesian Active Learning with Unimodality Constraints.[LG],2019 </a:t>
            </a:r>
            <a:br>
              <a:rPr lang="en-US" altLang="zh-CN" sz="1000" dirty="0"/>
            </a:br>
            <a:endParaRPr lang="zh-CN" altLang="en-US" sz="1000" dirty="0"/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890D0F4B-9C6C-484B-B447-C284F3050B7B}"/>
              </a:ext>
            </a:extLst>
          </p:cNvPr>
          <p:cNvSpPr txBox="1"/>
          <p:nvPr/>
        </p:nvSpPr>
        <p:spPr>
          <a:xfrm>
            <a:off x="3429198" y="1935728"/>
            <a:ext cx="64671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加速度传感器</a:t>
            </a:r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+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机器视觉确定跌倒情景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利用云计算资源主动学习对跌倒模型的修正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540E9292-4A2E-40FB-8A7B-278CD67498FB}"/>
              </a:ext>
            </a:extLst>
          </p:cNvPr>
          <p:cNvSpPr txBox="1"/>
          <p:nvPr/>
        </p:nvSpPr>
        <p:spPr>
          <a:xfrm>
            <a:off x="4220166" y="3770536"/>
            <a:ext cx="6467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利用</a:t>
            </a:r>
            <a:r>
              <a:rPr lang="en-US" altLang="zh-CN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OpenCV</a:t>
            </a:r>
            <a:r>
              <a:rPr lang="zh-CN" altLang="en-US" sz="2400" dirty="0">
                <a:latin typeface="苹方 中等" panose="020B0400000000000000" pitchFamily="34" charset="-122"/>
                <a:ea typeface="苹方 中等" panose="020B0400000000000000" pitchFamily="34" charset="-122"/>
              </a:rPr>
              <a:t>对陌生面孔进行识别报警</a:t>
            </a:r>
            <a:endParaRPr lang="en-US" altLang="zh-CN" sz="2400" dirty="0">
              <a:latin typeface="苹方 中等" panose="020B0400000000000000" pitchFamily="34" charset="-122"/>
              <a:ea typeface="苹方 中等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723776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7FF9ECBE-8B88-4C1E-90EC-1E7093CB70BB}"/>
              </a:ext>
            </a:extLst>
          </p:cNvPr>
          <p:cNvSpPr/>
          <p:nvPr/>
        </p:nvSpPr>
        <p:spPr>
          <a:xfrm>
            <a:off x="505701" y="764721"/>
            <a:ext cx="2046169" cy="539558"/>
          </a:xfrm>
          <a:prstGeom prst="rect">
            <a:avLst/>
          </a:prstGeom>
          <a:solidFill>
            <a:srgbClr val="FECD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prstClr val="black"/>
                </a:solidFill>
                <a:latin typeface="苹方 粗体" panose="020B0600000000000000" pitchFamily="34" charset="-122"/>
                <a:ea typeface="苹方 粗体" panose="020B0600000000000000" pitchFamily="34" charset="-122"/>
              </a:rPr>
              <a:t>用户画像</a:t>
            </a:r>
            <a:endParaRPr lang="en-US" altLang="zh-CN" sz="2000" dirty="0">
              <a:solidFill>
                <a:schemeClr val="tx1"/>
              </a:solidFill>
              <a:latin typeface="苹方 粗体" panose="020B0600000000000000" pitchFamily="34" charset="-122"/>
              <a:ea typeface="苹方 粗体" panose="020B0600000000000000" pitchFamily="34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F11CBD4-2776-4978-889F-A058602F2A98}"/>
              </a:ext>
            </a:extLst>
          </p:cNvPr>
          <p:cNvSpPr txBox="1"/>
          <p:nvPr/>
        </p:nvSpPr>
        <p:spPr>
          <a:xfrm>
            <a:off x="2884363" y="697145"/>
            <a:ext cx="4963218" cy="613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386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老年人的贴心安全管家。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5E2268C2-1604-4550-900E-4693C371E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0446" y="2017043"/>
            <a:ext cx="5599849" cy="373177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8" name="椭圆 7">
            <a:extLst>
              <a:ext uri="{FF2B5EF4-FFF2-40B4-BE49-F238E27FC236}">
                <a16:creationId xmlns:a16="http://schemas.microsoft.com/office/drawing/2014/main" id="{2CC199CC-CDAF-4671-85BB-E26EAB72FBE5}"/>
              </a:ext>
            </a:extLst>
          </p:cNvPr>
          <p:cNvSpPr/>
          <p:nvPr/>
        </p:nvSpPr>
        <p:spPr>
          <a:xfrm>
            <a:off x="8605975" y="1867349"/>
            <a:ext cx="2010822" cy="201082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07B523E-0263-40BA-AC88-3893CAA2A9E6}"/>
              </a:ext>
            </a:extLst>
          </p:cNvPr>
          <p:cNvSpPr/>
          <p:nvPr/>
        </p:nvSpPr>
        <p:spPr>
          <a:xfrm>
            <a:off x="8800907" y="2606080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主要人群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5E226F0-2C6A-4FA1-82E2-6EB96209D7A0}"/>
              </a:ext>
            </a:extLst>
          </p:cNvPr>
          <p:cNvSpPr/>
          <p:nvPr/>
        </p:nvSpPr>
        <p:spPr>
          <a:xfrm>
            <a:off x="8135188" y="4478892"/>
            <a:ext cx="3714434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有一定自理能力</a:t>
            </a:r>
            <a:endParaRPr lang="en-US" altLang="zh-CN" sz="2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子女一天中有长时间无法陪护</a:t>
            </a:r>
            <a:endParaRPr lang="en-US" altLang="zh-CN" sz="2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居家养老，无雇护工</a:t>
            </a: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20A94C8C-8F3D-4FB6-BC0C-55CA62893DE6}"/>
              </a:ext>
            </a:extLst>
          </p:cNvPr>
          <p:cNvSpPr/>
          <p:nvPr/>
        </p:nvSpPr>
        <p:spPr>
          <a:xfrm>
            <a:off x="8726951" y="-3023252"/>
            <a:ext cx="2010822" cy="2010822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57150">
            <a:solidFill>
              <a:schemeClr val="accent5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sz="2000" dirty="0">
              <a:solidFill>
                <a:schemeClr val="tx1"/>
              </a:solidFill>
              <a:latin typeface="苹方 特粗" panose="020B0800000000000000" pitchFamily="34" charset="-122"/>
              <a:ea typeface="苹方 特粗" panose="020B0800000000000000" pitchFamily="34" charset="-122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7628E24-4579-494F-9EFA-2130D0C52A57}"/>
              </a:ext>
            </a:extLst>
          </p:cNvPr>
          <p:cNvSpPr txBox="1"/>
          <p:nvPr/>
        </p:nvSpPr>
        <p:spPr>
          <a:xfrm>
            <a:off x="8904772" y="-2279451"/>
            <a:ext cx="16551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latin typeface="苹方 粗体" panose="020B0600000000000000" pitchFamily="34" charset="-122"/>
                <a:ea typeface="苹方 粗体" panose="020B0600000000000000" pitchFamily="34" charset="-122"/>
              </a:rPr>
              <a:t>针对现状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04B9313-7823-45B1-B536-40D923D27D96}"/>
              </a:ext>
            </a:extLst>
          </p:cNvPr>
          <p:cNvSpPr/>
          <p:nvPr/>
        </p:nvSpPr>
        <p:spPr>
          <a:xfrm>
            <a:off x="8025008" y="9612623"/>
            <a:ext cx="4166992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“</a:t>
            </a: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少子老龄化</a:t>
            </a:r>
            <a:r>
              <a:rPr lang="en-US" altLang="zh-CN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”</a:t>
            </a: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现象凸出</a:t>
            </a:r>
            <a:endParaRPr lang="en-US" altLang="zh-CN" sz="2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子女上班期间无法看护</a:t>
            </a:r>
            <a:endParaRPr lang="en-US" altLang="zh-CN" sz="2800" dirty="0">
              <a:latin typeface="苹方 特粗" panose="020B0800000000000000" pitchFamily="34" charset="-122"/>
              <a:ea typeface="苹方 特粗" panose="020B0800000000000000" pitchFamily="34" charset="-122"/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sz="2800" dirty="0">
                <a:latin typeface="苹方 特粗" panose="020B0800000000000000" pitchFamily="34" charset="-122"/>
                <a:ea typeface="苹方 特粗" panose="020B0800000000000000" pitchFamily="34" charset="-122"/>
              </a:rPr>
              <a:t>对护工的不放心</a:t>
            </a:r>
          </a:p>
        </p:txBody>
      </p:sp>
    </p:spTree>
    <p:extLst>
      <p:ext uri="{BB962C8B-B14F-4D97-AF65-F5344CB8AC3E}">
        <p14:creationId xmlns:p14="http://schemas.microsoft.com/office/powerpoint/2010/main" val="184136597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</TotalTime>
  <Words>704</Words>
  <Application>Microsoft Office PowerPoint</Application>
  <PresentationFormat>宽屏</PresentationFormat>
  <Paragraphs>154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3" baseType="lpstr">
      <vt:lpstr>Verdana,Arial</vt:lpstr>
      <vt:lpstr>等线</vt:lpstr>
      <vt:lpstr>苹方 粗体</vt:lpstr>
      <vt:lpstr>苹方 特粗</vt:lpstr>
      <vt:lpstr>苹方 中等</vt:lpstr>
      <vt:lpstr>Agency FB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Amihua Lau</dc:creator>
  <cp:lastModifiedBy>Lau Amihua</cp:lastModifiedBy>
  <cp:revision>56</cp:revision>
  <dcterms:created xsi:type="dcterms:W3CDTF">2019-07-13T09:09:56Z</dcterms:created>
  <dcterms:modified xsi:type="dcterms:W3CDTF">2019-07-14T09:07:48Z</dcterms:modified>
</cp:coreProperties>
</file>

<file path=docProps/thumbnail.jpeg>
</file>